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8" r:id="rId12"/>
    <p:sldId id="266" r:id="rId13"/>
    <p:sldId id="279" r:id="rId14"/>
    <p:sldId id="280" r:id="rId15"/>
    <p:sldId id="267" r:id="rId16"/>
    <p:sldId id="268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554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urworldindata.org/coronaviru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imakash3011/customer-personality-analysi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about:blank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about:blank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about:blank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about:blank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about:blank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about:blank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data.info/" TargetMode="Externa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66938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Phân tích và khám phá dữ liệu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46353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Trình bày bởi  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08158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Dương Quốc Toàn - 3122410415</a:t>
            </a:r>
            <a:endParaRPr lang="en-US" sz="175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10651D29-D2B0-192B-B333-0A502A4F83A3}"/>
              </a:ext>
            </a:extLst>
          </p:cNvPr>
          <p:cNvSpPr/>
          <p:nvPr/>
        </p:nvSpPr>
        <p:spPr>
          <a:xfrm>
            <a:off x="793790" y="551819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Cao Nguyễn Đức Huy - 3121410222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3860" y="317302"/>
            <a:ext cx="2885361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1.1.2. Bài làm mẫu</a:t>
            </a:r>
            <a:endParaRPr lang="en-US"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03860" y="723900"/>
            <a:ext cx="3935849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Bài toán 1: Khám phá dữ liệu COVID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403860" y="1058466"/>
            <a:ext cx="6676906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Nhiệm vụ 1: Khám phá dữ liệu COVID từ </a:t>
            </a:r>
            <a:r>
              <a:rPr lang="en-US" sz="1350" b="1" u="sng" dirty="0">
                <a:solidFill>
                  <a:srgbClr val="4950BC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https://ourworldindata.org/coronavirus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403860" y="1447919"/>
            <a:ext cx="13822680" cy="184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Quy trình thực hiện: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03860" y="1762244"/>
            <a:ext cx="115372" cy="144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 Light" pitchFamily="34" charset="-122"/>
                <a:cs typeface="Times New Roman" panose="02020603050405020304" pitchFamily="18" charset="0"/>
              </a:rPr>
              <a:t>01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03860" y="1942981"/>
            <a:ext cx="6853595" cy="1524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403860" y="2031087"/>
            <a:ext cx="1442680" cy="180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Import thư viện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372826" y="1762244"/>
            <a:ext cx="115372" cy="144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 Light" pitchFamily="34" charset="-122"/>
                <a:cs typeface="Times New Roman" panose="02020603050405020304" pitchFamily="18" charset="0"/>
              </a:rPr>
              <a:t>02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372826" y="1942981"/>
            <a:ext cx="6853714" cy="1524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372826" y="2031087"/>
            <a:ext cx="1442680" cy="180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Tải dữ liệu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403741" y="2609850"/>
            <a:ext cx="115372" cy="144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 Light" pitchFamily="34" charset="-122"/>
                <a:cs typeface="Times New Roman" panose="02020603050405020304" pitchFamily="18" charset="0"/>
              </a:rPr>
              <a:t>03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403741" y="2790587"/>
            <a:ext cx="6853714" cy="1524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403741" y="2878693"/>
            <a:ext cx="1442680" cy="180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300" b="1" dirty="0" err="1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Thực</a:t>
            </a: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 </a:t>
            </a:r>
            <a:r>
              <a:rPr lang="en-US" sz="1300" b="1" dirty="0" err="1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hiện</a:t>
            </a: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 </a:t>
            </a:r>
            <a:r>
              <a:rPr lang="en-US" sz="1300" b="1" dirty="0" err="1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các</a:t>
            </a: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 </a:t>
            </a:r>
            <a:r>
              <a:rPr lang="en-US" sz="1300" b="1" dirty="0" err="1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phép</a:t>
            </a: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 </a:t>
            </a:r>
            <a:r>
              <a:rPr lang="en-US" sz="1300" b="1" dirty="0" err="1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tính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403860" y="3644979"/>
            <a:ext cx="1987987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Kết quả thống kê mô tả: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403860" y="4034433"/>
            <a:ext cx="13822680" cy="2720340"/>
          </a:xfrm>
          <a:prstGeom prst="roundRect">
            <a:avLst>
              <a:gd name="adj" fmla="val 178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411480" y="4042053"/>
            <a:ext cx="13807440" cy="33813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526971" y="4118848"/>
            <a:ext cx="5288399" cy="184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Mean: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6053733" y="4118848"/>
            <a:ext cx="8049816" cy="184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11646.12 ca mới/ngày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411480" y="4380190"/>
            <a:ext cx="13807440" cy="33813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526971" y="4456986"/>
            <a:ext cx="5288399" cy="184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Median: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6053733" y="4456986"/>
            <a:ext cx="8049816" cy="184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NaN (do có giá trị thiếu)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411480" y="4718328"/>
            <a:ext cx="13807440" cy="33813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526971" y="4795123"/>
            <a:ext cx="5288399" cy="184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Mode: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6053733" y="4795123"/>
            <a:ext cx="8049816" cy="184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0.0 (83311 lần xuất hiện)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411480" y="5056465"/>
            <a:ext cx="13807440" cy="33813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526971" y="5133261"/>
            <a:ext cx="5288399" cy="184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Variance: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6053733" y="5133261"/>
            <a:ext cx="8049816" cy="184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6635622519.38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411480" y="5394603"/>
            <a:ext cx="13807440" cy="33813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526971" y="5471398"/>
            <a:ext cx="5288399" cy="184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Standard Deviation: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6053733" y="5471398"/>
            <a:ext cx="8049816" cy="184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81459.33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Shape 37"/>
          <p:cNvSpPr/>
          <p:nvPr/>
        </p:nvSpPr>
        <p:spPr>
          <a:xfrm>
            <a:off x="411480" y="5732740"/>
            <a:ext cx="13807440" cy="33813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526971" y="5809536"/>
            <a:ext cx="5288399" cy="184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Range: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 39"/>
          <p:cNvSpPr/>
          <p:nvPr/>
        </p:nvSpPr>
        <p:spPr>
          <a:xfrm>
            <a:off x="6053733" y="5809536"/>
            <a:ext cx="8049816" cy="184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0.0 - 4082893.0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Shape 40"/>
          <p:cNvSpPr/>
          <p:nvPr/>
        </p:nvSpPr>
        <p:spPr>
          <a:xfrm>
            <a:off x="411480" y="6070878"/>
            <a:ext cx="13807440" cy="33813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 41"/>
          <p:cNvSpPr/>
          <p:nvPr/>
        </p:nvSpPr>
        <p:spPr>
          <a:xfrm>
            <a:off x="526971" y="6147673"/>
            <a:ext cx="5288399" cy="184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Percentile 60th: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 42"/>
          <p:cNvSpPr/>
          <p:nvPr/>
        </p:nvSpPr>
        <p:spPr>
          <a:xfrm>
            <a:off x="6053733" y="6147673"/>
            <a:ext cx="8049816" cy="184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NaN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Shape 43"/>
          <p:cNvSpPr/>
          <p:nvPr/>
        </p:nvSpPr>
        <p:spPr>
          <a:xfrm>
            <a:off x="411480" y="6409015"/>
            <a:ext cx="13807440" cy="33813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 44"/>
          <p:cNvSpPr/>
          <p:nvPr/>
        </p:nvSpPr>
        <p:spPr>
          <a:xfrm>
            <a:off x="526971" y="6485811"/>
            <a:ext cx="5288399" cy="184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IQR: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 45"/>
          <p:cNvSpPr/>
          <p:nvPr/>
        </p:nvSpPr>
        <p:spPr>
          <a:xfrm>
            <a:off x="6053733" y="6485811"/>
            <a:ext cx="8049816" cy="184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NaN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 46"/>
          <p:cNvSpPr/>
          <p:nvPr/>
        </p:nvSpPr>
        <p:spPr>
          <a:xfrm>
            <a:off x="403860" y="6927890"/>
            <a:ext cx="1731169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Nhận xét: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 47"/>
          <p:cNvSpPr/>
          <p:nvPr/>
        </p:nvSpPr>
        <p:spPr>
          <a:xfrm>
            <a:off x="403860" y="7317343"/>
            <a:ext cx="13822680" cy="184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Dữ liệu có nhiều giá trị thiếu (NaN) ảnh hưởng đến median, percentile, IQR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 48"/>
          <p:cNvSpPr/>
          <p:nvPr/>
        </p:nvSpPr>
        <p:spPr>
          <a:xfrm>
            <a:off x="403860" y="7542252"/>
            <a:ext cx="13822680" cy="184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Độ lệch chuẩn rất cao cho thấy sự biến động lớn giữa các ngày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 49"/>
          <p:cNvSpPr/>
          <p:nvPr/>
        </p:nvSpPr>
        <p:spPr>
          <a:xfrm>
            <a:off x="396240" y="7727751"/>
            <a:ext cx="13822680" cy="184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Mode = 0 phản ánh nhiều ngày không có ca mới (đầu dịch hoặc vùng ít ảnh hưởng)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6">
            <a:extLst>
              <a:ext uri="{FF2B5EF4-FFF2-40B4-BE49-F238E27FC236}">
                <a16:creationId xmlns:a16="http://schemas.microsoft.com/office/drawing/2014/main" id="{0BF273C6-8502-9833-B8CB-53842F6E56E1}"/>
              </a:ext>
            </a:extLst>
          </p:cNvPr>
          <p:cNvSpPr/>
          <p:nvPr/>
        </p:nvSpPr>
        <p:spPr>
          <a:xfrm>
            <a:off x="2062297" y="716913"/>
            <a:ext cx="3150999" cy="359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330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1.Import </a:t>
            </a:r>
            <a:r>
              <a:rPr lang="en-US" sz="3300" b="1" dirty="0" err="1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thư</a:t>
            </a:r>
            <a:r>
              <a:rPr lang="en-US" sz="330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 </a:t>
            </a:r>
            <a:r>
              <a:rPr lang="en-US" sz="3300" b="1" dirty="0" err="1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viện</a:t>
            </a:r>
            <a:endParaRPr lang="en-US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EA8436-24B3-E90C-B048-806A0E1592BF}"/>
              </a:ext>
            </a:extLst>
          </p:cNvPr>
          <p:cNvSpPr txBox="1"/>
          <p:nvPr/>
        </p:nvSpPr>
        <p:spPr>
          <a:xfrm>
            <a:off x="1987210" y="1277775"/>
            <a:ext cx="3226086" cy="6454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np</a:t>
            </a:r>
            <a:endParaRPr lang="en-US" b="0" dirty="0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pandas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pd</a:t>
            </a:r>
            <a:endParaRPr lang="en-US" b="0" dirty="0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scipy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stats</a:t>
            </a:r>
            <a:endParaRPr lang="en-US" b="0" dirty="0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  <p:sp>
        <p:nvSpPr>
          <p:cNvPr id="9" name="Text 10">
            <a:extLst>
              <a:ext uri="{FF2B5EF4-FFF2-40B4-BE49-F238E27FC236}">
                <a16:creationId xmlns:a16="http://schemas.microsoft.com/office/drawing/2014/main" id="{D5DDA851-EFFD-DC39-D502-C4725EBEF8C2}"/>
              </a:ext>
            </a:extLst>
          </p:cNvPr>
          <p:cNvSpPr/>
          <p:nvPr/>
        </p:nvSpPr>
        <p:spPr>
          <a:xfrm>
            <a:off x="8181397" y="716331"/>
            <a:ext cx="1442680" cy="180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330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2.Tải dữ liệu</a:t>
            </a:r>
            <a:endParaRPr lang="en-US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3AAC03-D888-20D6-9F2A-1BD845FFDB23}"/>
              </a:ext>
            </a:extLst>
          </p:cNvPr>
          <p:cNvSpPr txBox="1"/>
          <p:nvPr/>
        </p:nvSpPr>
        <p:spPr>
          <a:xfrm>
            <a:off x="8106310" y="1193235"/>
            <a:ext cx="6030930" cy="1184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Load the .csv into a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dataframe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using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read_csv</a:t>
            </a:r>
            <a:endParaRPr lang="en-US" b="0" dirty="0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covid_data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pd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read_csv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"covid-data.csv"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covid_data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covid_data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[[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iso_code'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'continent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'location'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'date'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'total_cases'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new_cases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]]</a:t>
            </a:r>
          </a:p>
        </p:txBody>
      </p:sp>
      <p:sp>
        <p:nvSpPr>
          <p:cNvPr id="12" name="Text 18">
            <a:extLst>
              <a:ext uri="{FF2B5EF4-FFF2-40B4-BE49-F238E27FC236}">
                <a16:creationId xmlns:a16="http://schemas.microsoft.com/office/drawing/2014/main" id="{1D2F40D4-61DF-FC5A-3D53-2B44BFBCEB7D}"/>
              </a:ext>
            </a:extLst>
          </p:cNvPr>
          <p:cNvSpPr/>
          <p:nvPr/>
        </p:nvSpPr>
        <p:spPr>
          <a:xfrm>
            <a:off x="2062297" y="2646160"/>
            <a:ext cx="1442680" cy="180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330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3.Thực </a:t>
            </a:r>
            <a:r>
              <a:rPr lang="en-US" sz="3300" b="1" dirty="0" err="1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hiện</a:t>
            </a:r>
            <a:r>
              <a:rPr lang="en-US" sz="330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 </a:t>
            </a:r>
            <a:r>
              <a:rPr lang="en-US" sz="3300" b="1" dirty="0" err="1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các</a:t>
            </a:r>
            <a:r>
              <a:rPr lang="en-US" sz="330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 </a:t>
            </a:r>
            <a:r>
              <a:rPr lang="en-US" sz="3300" b="1" dirty="0" err="1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phép</a:t>
            </a:r>
            <a:r>
              <a:rPr lang="en-US" sz="330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 </a:t>
            </a:r>
            <a:r>
              <a:rPr lang="en-US" sz="3300" b="1" dirty="0" err="1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tính</a:t>
            </a:r>
            <a:endParaRPr lang="en-US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FA65A8-CF87-0CE7-CFBE-EB629EAE6483}"/>
              </a:ext>
            </a:extLst>
          </p:cNvPr>
          <p:cNvSpPr txBox="1"/>
          <p:nvPr/>
        </p:nvSpPr>
        <p:spPr>
          <a:xfrm>
            <a:off x="1987210" y="3197004"/>
            <a:ext cx="4274050" cy="1185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Take a quick look at the data</a:t>
            </a:r>
            <a:endParaRPr lang="en-US" b="0" dirty="0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covid_data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head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covid_data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dtypes</a:t>
            </a:r>
            <a:endParaRPr lang="en-US" b="0" dirty="0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covid_data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shape</a:t>
            </a:r>
            <a:endParaRPr lang="en-US" b="0" dirty="0">
              <a:solidFill>
                <a:srgbClr val="9CDCFE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en-US" b="0" dirty="0">
              <a:solidFill>
                <a:srgbClr val="9CDCFE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dirty="0"/>
              <a:t>(262423, 6)</a:t>
            </a:r>
            <a:endParaRPr lang="en-US" b="0" dirty="0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8DFE6B-8B06-F0C2-1F5A-ACBCFA15623C}"/>
              </a:ext>
            </a:extLst>
          </p:cNvPr>
          <p:cNvSpPr txBox="1"/>
          <p:nvPr/>
        </p:nvSpPr>
        <p:spPr>
          <a:xfrm>
            <a:off x="1987210" y="4430012"/>
            <a:ext cx="4274050" cy="1185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data_mean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np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mean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covid_data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new_cases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])</a:t>
            </a:r>
          </a:p>
          <a:p>
            <a:pPr>
              <a:lnSpc>
                <a:spcPts val="1425"/>
              </a:lnSpc>
              <a:buNone/>
            </a:pPr>
            <a:endParaRPr lang="en-US" b="0" dirty="0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data_mean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dirty="0"/>
              <a:t>(262423, 6)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2E76A4-D987-2114-1C89-98D53A7EDCF5}"/>
              </a:ext>
            </a:extLst>
          </p:cNvPr>
          <p:cNvSpPr txBox="1"/>
          <p:nvPr/>
        </p:nvSpPr>
        <p:spPr>
          <a:xfrm>
            <a:off x="1987210" y="5663020"/>
            <a:ext cx="4464961" cy="1363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data_median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np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median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covid_data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new_cases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])</a:t>
            </a:r>
          </a:p>
          <a:p>
            <a:pPr>
              <a:lnSpc>
                <a:spcPts val="1425"/>
              </a:lnSpc>
              <a:buNone/>
            </a:pPr>
            <a:endParaRPr lang="en-US" b="0" dirty="0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data_median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Nan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75A648-E432-B108-8CAB-BDBB522DA8C3}"/>
              </a:ext>
            </a:extLst>
          </p:cNvPr>
          <p:cNvSpPr txBox="1"/>
          <p:nvPr/>
        </p:nvSpPr>
        <p:spPr>
          <a:xfrm>
            <a:off x="1900719" y="7026598"/>
            <a:ext cx="6133672" cy="1004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data_mode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stats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mode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covid_data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new_cases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data_mode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endParaRPr lang="en-US" dirty="0">
              <a:solidFill>
                <a:srgbClr val="CCCCCC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 err="1">
                <a:effectLst/>
                <a:latin typeface="Consolas" panose="020B0609020204030204" pitchFamily="49" charset="0"/>
              </a:rPr>
              <a:t>ModeResult</a:t>
            </a:r>
            <a:r>
              <a:rPr lang="en-US" b="0" dirty="0">
                <a:effectLst/>
                <a:latin typeface="Consolas" panose="020B0609020204030204" pitchFamily="49" charset="0"/>
              </a:rPr>
              <a:t>(mode=np.float64(0.0), count=np.int64(83311))</a:t>
            </a:r>
            <a:endParaRPr lang="en-US" b="0" dirty="0"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379B8C-8436-A210-7AD1-0B157D7FBBBF}"/>
              </a:ext>
            </a:extLst>
          </p:cNvPr>
          <p:cNvSpPr txBox="1"/>
          <p:nvPr/>
        </p:nvSpPr>
        <p:spPr>
          <a:xfrm>
            <a:off x="7939116" y="2964780"/>
            <a:ext cx="6133671" cy="8249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data_variance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np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var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covid_data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new_cases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data_variance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endParaRPr lang="en-US" dirty="0">
              <a:solidFill>
                <a:srgbClr val="CCCCCC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6635622519.376551</a:t>
            </a:r>
            <a:endParaRPr lang="en-US" b="0" dirty="0"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6F1417-018E-12C9-97C1-3B3374A967AE}"/>
              </a:ext>
            </a:extLst>
          </p:cNvPr>
          <p:cNvSpPr txBox="1"/>
          <p:nvPr/>
        </p:nvSpPr>
        <p:spPr>
          <a:xfrm>
            <a:off x="7939116" y="3740855"/>
            <a:ext cx="7315200" cy="8249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data_sd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np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covid_data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new_cases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data_sd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endParaRPr lang="en-US" dirty="0">
              <a:solidFill>
                <a:srgbClr val="CCCCCC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81459.33046236355</a:t>
            </a:r>
            <a:endParaRPr lang="en-US" b="0" dirty="0"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35C2B8-5EBF-F42A-5CEE-0527FDFAE647}"/>
              </a:ext>
            </a:extLst>
          </p:cNvPr>
          <p:cNvSpPr txBox="1"/>
          <p:nvPr/>
        </p:nvSpPr>
        <p:spPr>
          <a:xfrm>
            <a:off x="7939116" y="4558757"/>
            <a:ext cx="6352237" cy="1364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data_max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np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covid_data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new_cases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data_min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np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min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covid_data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new_cases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data_max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data_min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endParaRPr lang="en-US" dirty="0">
              <a:solidFill>
                <a:srgbClr val="CCCCCC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dirty="0"/>
              <a:t>4082893.0</a:t>
            </a:r>
          </a:p>
          <a:p>
            <a:pPr>
              <a:lnSpc>
                <a:spcPts val="1425"/>
              </a:lnSpc>
              <a:buNone/>
            </a:pPr>
            <a:r>
              <a:rPr lang="en-US" dirty="0"/>
              <a:t>0.0</a:t>
            </a:r>
            <a:endParaRPr lang="en-US" b="0" dirty="0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160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216932"/>
            <a:ext cx="3670578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Nhiệm vụ 2: Khám phá dữ liệu Marketing Campaign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96835" y="572096"/>
            <a:ext cx="13836729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Nguồn:</a:t>
            </a: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</a:t>
            </a:r>
            <a:r>
              <a:rPr lang="en-US" sz="1300" u="sng" dirty="0">
                <a:solidFill>
                  <a:srgbClr val="4950BC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https://www.kaggle.com/datasets/imakash3011/customer-personality-analysis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396835" y="883921"/>
            <a:ext cx="1105733" cy="138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Quy trình thực hiện: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396835" y="1216106"/>
            <a:ext cx="1449586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1. Import thư viện và nạp dữ liệu: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396835" y="3153117"/>
            <a:ext cx="921425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900"/>
              </a:lnSpc>
            </a:pP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 2. </a:t>
            </a:r>
            <a:r>
              <a:rPr lang="en-US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Loại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bỏ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dữ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liệu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trùng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lặp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2BECCB-6587-E7AE-39A3-D2104C368C59}"/>
              </a:ext>
            </a:extLst>
          </p:cNvPr>
          <p:cNvSpPr txBox="1"/>
          <p:nvPr/>
        </p:nvSpPr>
        <p:spPr>
          <a:xfrm>
            <a:off x="396835" y="1433118"/>
            <a:ext cx="7315200" cy="1363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pandas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marketing_data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read_csv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"marketing_campaign.csv"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marketing_data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marketing_data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'ID'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Year_Birth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'Education'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'Marital_Status'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'Income'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Kidhome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Teenhome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Dt_Customer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'Recency'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NumStorePurchases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NumWebVisitsMonth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A2C988-D435-2ECA-1B64-A2DD6520AC47}"/>
              </a:ext>
            </a:extLst>
          </p:cNvPr>
          <p:cNvSpPr txBox="1"/>
          <p:nvPr/>
        </p:nvSpPr>
        <p:spPr>
          <a:xfrm>
            <a:off x="396835" y="3418236"/>
            <a:ext cx="7315200" cy="154311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marketing_data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Remove duplicates across the columns in our dataset: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marketing_data_duplicate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marketing_data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drop_duplicates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Delete a specified row at index value 1: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marketing_data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Delete a single column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marketing_data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Year_Birth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A0F75DF-95E6-CC61-5FA3-E4C00822F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36" y="4997105"/>
            <a:ext cx="7315200" cy="277981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6FA26F7-967F-3BF2-3B3A-0D61EF94A97F}"/>
              </a:ext>
            </a:extLst>
          </p:cNvPr>
          <p:cNvSpPr txBox="1"/>
          <p:nvPr/>
        </p:nvSpPr>
        <p:spPr>
          <a:xfrm>
            <a:off x="688369" y="986901"/>
            <a:ext cx="6205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Thay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0A5DF-C7F9-A5C1-6E3D-55370456BC62}"/>
              </a:ext>
            </a:extLst>
          </p:cNvPr>
          <p:cNvSpPr txBox="1"/>
          <p:nvPr/>
        </p:nvSpPr>
        <p:spPr>
          <a:xfrm>
            <a:off x="688369" y="2504769"/>
            <a:ext cx="7315200" cy="297940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Replace the values in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Teenhome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with has teen and has no teen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marketing_data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Teenhome_replaced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marketing_data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Teenhome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],[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'has no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teen'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'has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teen'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'has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teen'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Fill NAs in the Income column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marketing_data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'Income'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marketing_data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'Income'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fillna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Change the data type of the Income column from float to int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marketing_data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Income_changed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marketing_data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'Income'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astype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In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ra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5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dòng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đầu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tiên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để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kiểm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tra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kết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quả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marketing_data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4E76D8-323D-2394-CE9C-7A1E2A3A6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482" y="2504769"/>
            <a:ext cx="5953956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832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79F8C3-A0A5-936A-E07B-D42371ADCCCA}"/>
              </a:ext>
            </a:extLst>
          </p:cNvPr>
          <p:cNvSpPr txBox="1"/>
          <p:nvPr/>
        </p:nvSpPr>
        <p:spPr>
          <a:xfrm>
            <a:off x="688369" y="986901"/>
            <a:ext cx="6205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thiếu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64EC36-AEF0-BA37-1093-4C28087B22A0}"/>
              </a:ext>
            </a:extLst>
          </p:cNvPr>
          <p:cNvSpPr txBox="1"/>
          <p:nvPr/>
        </p:nvSpPr>
        <p:spPr>
          <a:xfrm>
            <a:off x="688369" y="1645307"/>
            <a:ext cx="7315200" cy="1363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Check for missing values using the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isnull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and sum methods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marketing_data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isnull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Drop missing values using the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dropna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method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marketing_data_withoutna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marketing_data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dropna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how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'any'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marketing_data_withoutna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D6A34B-C74A-FB4C-12BA-3A3ED1ABF5BF}"/>
              </a:ext>
            </a:extLst>
          </p:cNvPr>
          <p:cNvSpPr txBox="1"/>
          <p:nvPr/>
        </p:nvSpPr>
        <p:spPr>
          <a:xfrm>
            <a:off x="688369" y="3267181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Consolas" panose="020B0609020204030204" pitchFamily="49" charset="0"/>
              </a:rPr>
              <a:t>(2240, 13)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776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1851" y="410051"/>
            <a:ext cx="11672888" cy="465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1.1.3. Bài tập thực hành 1: Thống kê mô tả trên tập dữ liệu rượu đỏ</a:t>
            </a: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21851" y="935474"/>
            <a:ext cx="3203972" cy="372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1. Giới thiệu tổng quan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21851" y="1367790"/>
            <a:ext cx="2667953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1.1 Các định nghĩa chính: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21851" y="1706880"/>
            <a:ext cx="1863804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Các biến hóa lý: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21851" y="2163366"/>
            <a:ext cx="13586698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Fixed Acidity (g/L):</a:t>
            </a: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Tổng lượng axit không bay hơi, quyết định vị chua cơ bản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21851" y="2453997"/>
            <a:ext cx="13586698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Volatile Acidity (g/L):</a:t>
            </a: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Axit dễ bay hơi, nếu cao có vị giấm khó chịu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21851" y="2744629"/>
            <a:ext cx="13586698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Citric Acid (g/L):</a:t>
            </a: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Axit yếu tăng độ tươi mới và hương vị trái cây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21851" y="3035260"/>
            <a:ext cx="13586698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Chlorides (g/L):</a:t>
            </a: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Lượng muối ảnh hưởng đến vị mặn nhẹ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21851" y="3497342"/>
            <a:ext cx="1927860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Các biến thành phần: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521851" y="3953828"/>
            <a:ext cx="13586698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Residual Sugar (g/L):</a:t>
            </a: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Đường còn lại sau lên men, ảnh hưởng độ ngọt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521851" y="4244459"/>
            <a:ext cx="13586698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Alcohol (% vol):</a:t>
            </a: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Hàm lượng cồn ethanol, ảnh hưởng hương vị và độ đậm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521851" y="4706541"/>
            <a:ext cx="1863804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Các biến bảo quản: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521851" y="5163026"/>
            <a:ext cx="13586698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Free/Total Sulfur Dioxide (mg/L):</a:t>
            </a: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SO₂ kháng khuẩn và chống oxy hóa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521851" y="5453658"/>
            <a:ext cx="13586698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Sulphates (g/L):</a:t>
            </a: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Hợp chất tạo SO₂ để bảo vệ rượu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521851" y="5915739"/>
            <a:ext cx="1863804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Các biến vật lý: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521851" y="6372225"/>
            <a:ext cx="13586698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Density (g/cm³):</a:t>
            </a: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Tỷ trọng phụ thuộc hàm lượng cồn và đường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521851" y="6662857"/>
            <a:ext cx="13586698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pH:</a:t>
            </a: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Độ axit/kiềm, ảnh hưởng độ ổn định (thường 3-4)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521851" y="7124938"/>
            <a:ext cx="1863804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Biến mục tiêu: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521851" y="7581424"/>
            <a:ext cx="13586698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Quality:</a:t>
            </a: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Điểm đánh giá cảm quan từ 3-8, phản ánh chất lượng tổng thể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7558" y="367308"/>
            <a:ext cx="4191357" cy="417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2. Tải và khám phá dữ liệu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67558" y="838081"/>
            <a:ext cx="2004060" cy="250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2.1 Import thư viện: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7A4614-9146-E148-7BC8-3BBE8E697DC9}"/>
              </a:ext>
            </a:extLst>
          </p:cNvPr>
          <p:cNvSpPr txBox="1"/>
          <p:nvPr/>
        </p:nvSpPr>
        <p:spPr>
          <a:xfrm>
            <a:off x="467558" y="1194951"/>
            <a:ext cx="5758581" cy="637610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pandas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3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#for data manipulation operations</a:t>
            </a:r>
            <a:endParaRPr lang="en-US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3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#for numeric operations on data</a:t>
            </a:r>
            <a:endParaRPr lang="en-US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seaborn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sns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3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#for data visualization operations</a:t>
            </a:r>
            <a:endParaRPr lang="en-US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3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#for data visualization operations</a:t>
            </a:r>
            <a:endParaRPr lang="en-US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sklearn</a:t>
            </a:r>
            <a:r>
              <a:rPr lang="en-US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preprocessing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LabelEncoder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for encoding</a:t>
            </a:r>
            <a:endParaRPr lang="en-US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sklearn</a:t>
            </a:r>
            <a:r>
              <a:rPr lang="en-US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preprocessing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MinMaxScaler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RobustScaler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StandardScaler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#for standardization</a:t>
            </a:r>
            <a:endParaRPr lang="en-US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plotly</a:t>
            </a:r>
            <a:r>
              <a:rPr lang="en-US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px</a:t>
            </a:r>
            <a:endParaRPr lang="en-US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plotly</a:t>
            </a:r>
            <a:r>
              <a:rPr lang="en-US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graph_objects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go</a:t>
            </a:r>
            <a:endParaRPr lang="en-US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plotly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3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io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pio</a:t>
            </a:r>
            <a:endParaRPr lang="en-US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scipy</a:t>
            </a:r>
            <a:r>
              <a:rPr lang="en-US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stats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</a:t>
            </a:r>
            <a:endParaRPr lang="en-US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termcolor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colored</a:t>
            </a:r>
            <a:endParaRPr lang="en-US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ydata_profiling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ProfileReport</a:t>
            </a:r>
            <a:endParaRPr lang="en-US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sklearn</a:t>
            </a:r>
            <a:r>
              <a:rPr lang="en-US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model_selection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train_test_split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GridSearchCV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cross_val_score</a:t>
            </a:r>
            <a:endParaRPr lang="en-US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sklearn</a:t>
            </a:r>
            <a:r>
              <a:rPr lang="en-US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confusion_matrix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accuracy_score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classification_report</a:t>
            </a:r>
            <a:endParaRPr lang="en-US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sklearn</a:t>
            </a:r>
            <a:r>
              <a:rPr lang="en-US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accuracy_score</a:t>
            </a:r>
            <a:endParaRPr lang="en-US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sklearn</a:t>
            </a:r>
            <a:r>
              <a:rPr lang="en-US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roc_auc_score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roc_curve</a:t>
            </a:r>
            <a:endParaRPr lang="en-US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sklearn</a:t>
            </a:r>
            <a:r>
              <a:rPr lang="en-US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ConfusionMatrixDisplay</a:t>
            </a:r>
            <a:endParaRPr lang="en-US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sklearn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model_selection</a:t>
            </a:r>
            <a:endParaRPr lang="en-US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sklearn</a:t>
            </a:r>
            <a:r>
              <a:rPr lang="en-US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neighbors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KNeighborsClassifier</a:t>
            </a:r>
            <a:endParaRPr lang="en-US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sklearn</a:t>
            </a:r>
            <a:r>
              <a:rPr lang="en-US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ensemble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GradientBoostingClassifier</a:t>
            </a:r>
            <a:endParaRPr lang="en-US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3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#!pip install </a:t>
            </a:r>
            <a:r>
              <a:rPr lang="en-US" sz="13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lightgbm</a:t>
            </a:r>
            <a:endParaRPr lang="en-US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lightgbm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LGBMClassifier</a:t>
            </a:r>
            <a:endParaRPr lang="en-US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en-US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warnings</a:t>
            </a:r>
            <a:endParaRPr lang="en-US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warnings</a:t>
            </a:r>
            <a:r>
              <a:rPr lang="en-US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filterwarnings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"ignore"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sz="13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#see model </a:t>
            </a:r>
            <a:r>
              <a:rPr lang="en-US" sz="13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parametres</a:t>
            </a:r>
            <a:endParaRPr lang="en-US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sklearn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set_config</a:t>
            </a:r>
            <a:endParaRPr lang="en-US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set_config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print_changed_only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3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3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colored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THE REQUIRED LIBRARIES WERE SUCCESFULLY IMPORTED..."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"green"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25" name="Text 1">
            <a:extLst>
              <a:ext uri="{FF2B5EF4-FFF2-40B4-BE49-F238E27FC236}">
                <a16:creationId xmlns:a16="http://schemas.microsoft.com/office/drawing/2014/main" id="{A81EB820-6107-FFB8-3299-871181F80FE5}"/>
              </a:ext>
            </a:extLst>
          </p:cNvPr>
          <p:cNvSpPr/>
          <p:nvPr/>
        </p:nvSpPr>
        <p:spPr>
          <a:xfrm>
            <a:off x="7315200" y="809451"/>
            <a:ext cx="2004060" cy="250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2.2 </a:t>
            </a:r>
            <a:r>
              <a:rPr lang="en-US" sz="1600" b="1" dirty="0" err="1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Tải</a:t>
            </a:r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tập</a:t>
            </a:r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dữ</a:t>
            </a:r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liệu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5C0A96-1B9B-A899-3364-4D1514AAAE05}"/>
              </a:ext>
            </a:extLst>
          </p:cNvPr>
          <p:cNvSpPr txBox="1"/>
          <p:nvPr/>
        </p:nvSpPr>
        <p:spPr>
          <a:xfrm>
            <a:off x="7222733" y="1194951"/>
            <a:ext cx="6318606" cy="8249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read_csv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"winequality-red.csv"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wine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background_gradient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cmap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Purples_r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E475909-F253-A2C0-444B-92B006530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733" y="2155032"/>
            <a:ext cx="6318606" cy="292040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0">
            <a:extLst>
              <a:ext uri="{FF2B5EF4-FFF2-40B4-BE49-F238E27FC236}">
                <a16:creationId xmlns:a16="http://schemas.microsoft.com/office/drawing/2014/main" id="{E583CCCC-C552-1B8A-0BEF-5065A4831345}"/>
              </a:ext>
            </a:extLst>
          </p:cNvPr>
          <p:cNvSpPr/>
          <p:nvPr/>
        </p:nvSpPr>
        <p:spPr>
          <a:xfrm>
            <a:off x="467558" y="367308"/>
            <a:ext cx="5029116" cy="417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3. Thông tin ban </a:t>
            </a:r>
            <a:r>
              <a:rPr lang="en-US" sz="2600" b="1" dirty="0" err="1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đầu</a:t>
            </a:r>
            <a:r>
              <a:rPr lang="en-US" sz="26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về</a:t>
            </a:r>
            <a:r>
              <a:rPr lang="en-US" sz="26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tập</a:t>
            </a:r>
            <a:r>
              <a:rPr lang="en-US" sz="26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dữ</a:t>
            </a:r>
            <a:r>
              <a:rPr lang="en-US" sz="26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liệu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C9E835-F661-D2D5-65E7-553DE3724244}"/>
              </a:ext>
            </a:extLst>
          </p:cNvPr>
          <p:cNvSpPr txBox="1"/>
          <p:nvPr/>
        </p:nvSpPr>
        <p:spPr>
          <a:xfrm>
            <a:off x="428212" y="784741"/>
            <a:ext cx="2553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b="1" dirty="0">
                <a:latin typeface="+mj-lt"/>
              </a:rPr>
              <a:t>3.1 Lấy thông </a:t>
            </a:r>
            <a:r>
              <a:rPr lang="vi-VN" sz="1600" b="1" dirty="0">
                <a:latin typeface="+mj-lt"/>
              </a:rPr>
              <a:t>tin</a:t>
            </a:r>
            <a:r>
              <a:rPr lang="vi-VN" b="1" dirty="0">
                <a:latin typeface="+mj-lt"/>
              </a:rPr>
              <a:t> cơ bản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E1A8FF-A5EB-DA56-F885-E03351AEA48A}"/>
              </a:ext>
            </a:extLst>
          </p:cNvPr>
          <p:cNvSpPr txBox="1"/>
          <p:nvPr/>
        </p:nvSpPr>
        <p:spPr>
          <a:xfrm>
            <a:off x="467558" y="1108259"/>
            <a:ext cx="2419480" cy="44108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457200" marR="0">
              <a:lnSpc>
                <a:spcPct val="135000"/>
              </a:lnSpc>
              <a:buNone/>
            </a:pPr>
            <a:r>
              <a:rPr lang="en-US" sz="18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df</a:t>
            </a:r>
            <a:r>
              <a:rPr lang="en-US" sz="18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.</a:t>
            </a:r>
            <a:r>
              <a:rPr lang="en-US" sz="1800" dirty="0">
                <a:solidFill>
                  <a:srgbClr val="DCDCAA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info</a:t>
            </a:r>
            <a:r>
              <a:rPr lang="en-US" sz="18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()</a:t>
            </a:r>
            <a:endParaRPr lang="en-US" sz="20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AE8660-953F-6748-F58B-08D800C94FA7}"/>
              </a:ext>
            </a:extLst>
          </p:cNvPr>
          <p:cNvSpPr txBox="1"/>
          <p:nvPr/>
        </p:nvSpPr>
        <p:spPr>
          <a:xfrm>
            <a:off x="0" y="1659133"/>
            <a:ext cx="7315200" cy="6119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>
              <a:lnSpc>
                <a:spcPct val="1150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&lt;class '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pandas.core.frame.DataFrame</a:t>
            </a:r>
            <a:r>
              <a:rPr lang="en-US" sz="1800" dirty="0">
                <a:effectLst/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'&gt;</a:t>
            </a:r>
            <a:endParaRPr lang="en-US" sz="14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buNone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RangeIndex</a:t>
            </a:r>
            <a:r>
              <a:rPr lang="en-US" sz="1800" dirty="0">
                <a:effectLst/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: 1599 entries, 0 to 1598</a:t>
            </a:r>
            <a:endParaRPr lang="en-US" sz="14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Data columns (total 12 columns):</a:t>
            </a:r>
            <a:endParaRPr lang="en-US" sz="14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 #   Column                Non-Null Count 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Dtype</a:t>
            </a:r>
            <a:r>
              <a:rPr lang="en-US" sz="1800" dirty="0">
                <a:effectLst/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  </a:t>
            </a:r>
            <a:endParaRPr lang="en-US" sz="14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---  ------                --------------  -----  </a:t>
            </a:r>
            <a:endParaRPr lang="en-US" sz="14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 0   fixed acidity         1599 non-null   float64</a:t>
            </a:r>
            <a:endParaRPr lang="en-US" sz="14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 1   volatile acidity      1599 non-null   float64</a:t>
            </a:r>
            <a:endParaRPr lang="en-US" sz="14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 2   citric acid           1599 non-null   float64</a:t>
            </a:r>
            <a:endParaRPr lang="en-US" sz="14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 3   residual sugar        1599 non-null   float64</a:t>
            </a:r>
            <a:endParaRPr lang="en-US" sz="14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 4   chlorides             1599 </a:t>
            </a:r>
            <a:r>
              <a:rPr lang="en-US" sz="1300" dirty="0">
                <a:effectLst/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non-null</a:t>
            </a:r>
            <a:r>
              <a:rPr lang="en-US" sz="1800" dirty="0">
                <a:effectLst/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   float64</a:t>
            </a:r>
            <a:endParaRPr lang="en-US" sz="14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 5   free sulfur dioxide   1599 non-null   float64</a:t>
            </a:r>
            <a:endParaRPr lang="en-US" sz="14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 6   total sulfur dioxide  1599 non-null   float64</a:t>
            </a:r>
            <a:endParaRPr lang="en-US" sz="14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 7   density               1599 non-null   float64</a:t>
            </a:r>
            <a:endParaRPr lang="en-US" sz="14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 8   pH                    1599 non-null   float64</a:t>
            </a:r>
            <a:endParaRPr lang="en-US" sz="14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 9   sulphates             1599 non-null   float64</a:t>
            </a:r>
            <a:endParaRPr lang="en-US" sz="14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 10  alcohol               1599 non-null   float64</a:t>
            </a:r>
            <a:endParaRPr lang="en-US" sz="14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 11  quality               1599 non-null   int64  </a:t>
            </a:r>
            <a:endParaRPr lang="en-US" sz="14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buNone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dtypes</a:t>
            </a:r>
            <a:r>
              <a:rPr lang="en-US" sz="1800" dirty="0">
                <a:effectLst/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: float64(11), int64(1)</a:t>
            </a:r>
            <a:endParaRPr lang="en-US" sz="14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memory usage: 150.0 KB</a:t>
            </a:r>
            <a:endParaRPr lang="en-US" sz="14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F7489D-0D65-37A1-88D3-56FBC36F3741}"/>
              </a:ext>
            </a:extLst>
          </p:cNvPr>
          <p:cNvSpPr txBox="1"/>
          <p:nvPr/>
        </p:nvSpPr>
        <p:spPr>
          <a:xfrm>
            <a:off x="7315200" y="784740"/>
            <a:ext cx="3598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.2 Thống kê mô tả của các biến số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ADA4A8-1C77-0A67-3CEC-9BBA4B3A7063}"/>
              </a:ext>
            </a:extLst>
          </p:cNvPr>
          <p:cNvSpPr txBox="1"/>
          <p:nvPr/>
        </p:nvSpPr>
        <p:spPr>
          <a:xfrm>
            <a:off x="7315200" y="1107906"/>
            <a:ext cx="6277510" cy="8150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457200" marR="0">
              <a:lnSpc>
                <a:spcPct val="135000"/>
              </a:lnSpc>
              <a:buNone/>
            </a:pPr>
            <a:r>
              <a:rPr lang="en-US" sz="1800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df</a:t>
            </a:r>
            <a:r>
              <a:rPr lang="en-US" sz="1800" dirty="0" err="1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.</a:t>
            </a:r>
            <a:r>
              <a:rPr lang="en-US" sz="180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describe</a:t>
            </a:r>
            <a:r>
              <a:rPr lang="en-US" sz="18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().</a:t>
            </a:r>
            <a:r>
              <a:rPr lang="en-US" sz="1800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T</a:t>
            </a:r>
            <a:r>
              <a:rPr lang="en-US" sz="1800" dirty="0" err="1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.</a:t>
            </a:r>
            <a:r>
              <a:rPr lang="en-US" sz="1800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style</a:t>
            </a:r>
            <a:r>
              <a:rPr lang="en-US" sz="1800" dirty="0" err="1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.</a:t>
            </a:r>
            <a:r>
              <a:rPr lang="en-US" sz="180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background_gradient</a:t>
            </a:r>
            <a:r>
              <a:rPr lang="en-US" sz="18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cmap</a:t>
            </a:r>
            <a:r>
              <a:rPr lang="en-US" sz="18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CE917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"magma"</a:t>
            </a:r>
            <a:r>
              <a:rPr lang="en-US" sz="18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)</a:t>
            </a:r>
            <a:endParaRPr lang="en-US" sz="20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21" name="image103.png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EA697D-FCF1-8982-C3F0-295B3C1A8839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315199" y="2028464"/>
            <a:ext cx="6277510" cy="357095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457758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D7BEC2-45A6-A50D-04B4-322C018A07DD}"/>
              </a:ext>
            </a:extLst>
          </p:cNvPr>
          <p:cNvSpPr txBox="1"/>
          <p:nvPr/>
        </p:nvSpPr>
        <p:spPr>
          <a:xfrm>
            <a:off x="0" y="442267"/>
            <a:ext cx="7315200" cy="385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>
              <a:lnSpc>
                <a:spcPct val="115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3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.3 Pandas Profiling</a:t>
            </a:r>
            <a:endParaRPr lang="en-US" sz="1400" b="1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805B0E-3C4C-0D4C-687F-AB13A48A8C8E}"/>
              </a:ext>
            </a:extLst>
          </p:cNvPr>
          <p:cNvSpPr txBox="1"/>
          <p:nvPr/>
        </p:nvSpPr>
        <p:spPr>
          <a:xfrm>
            <a:off x="472611" y="827309"/>
            <a:ext cx="7099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3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.3.1 </a:t>
            </a:r>
            <a:r>
              <a:rPr lang="en-US" sz="1800" u="none" strike="noStrike" kern="0" dirty="0" err="1">
                <a:solidFill>
                  <a:srgbClr val="467886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fixed_acidity</a:t>
            </a:r>
            <a:endParaRPr lang="en-US" dirty="0"/>
          </a:p>
        </p:txBody>
      </p:sp>
      <p:pic>
        <p:nvPicPr>
          <p:cNvPr id="6" name="image91.png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7C5271C-8524-22CA-825F-EC91F616A1AF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72611" y="1356189"/>
            <a:ext cx="6842589" cy="3914453"/>
          </a:xfrm>
          <a:prstGeom prst="rect">
            <a:avLst/>
          </a:prstGeom>
          <a:ln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1558D9-9967-C184-1B16-ABB6291FC4D2}"/>
              </a:ext>
            </a:extLst>
          </p:cNvPr>
          <p:cNvSpPr txBox="1"/>
          <p:nvPr/>
        </p:nvSpPr>
        <p:spPr>
          <a:xfrm>
            <a:off x="7787811" y="827309"/>
            <a:ext cx="7099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3.3.2 </a:t>
            </a:r>
            <a:r>
              <a:rPr lang="en-US" dirty="0" err="1">
                <a:hlinkClick r:id="rId2"/>
              </a:rPr>
              <a:t>volatile_acidity</a:t>
            </a:r>
            <a:endParaRPr lang="en-US" dirty="0"/>
          </a:p>
        </p:txBody>
      </p:sp>
      <p:pic>
        <p:nvPicPr>
          <p:cNvPr id="12" name="image8.png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11B923BB-7B41-6633-011E-36C0392163A6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7315200" y="1356189"/>
            <a:ext cx="6842589" cy="391445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862277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4C9F6-5333-573F-2A61-674E7E502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BEEFCE-E27B-38BD-EF47-D31D788E5028}"/>
              </a:ext>
            </a:extLst>
          </p:cNvPr>
          <p:cNvSpPr txBox="1"/>
          <p:nvPr/>
        </p:nvSpPr>
        <p:spPr>
          <a:xfrm>
            <a:off x="0" y="442267"/>
            <a:ext cx="7315200" cy="385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>
              <a:lnSpc>
                <a:spcPct val="115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3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.3 Pandas Profiling</a:t>
            </a:r>
            <a:endParaRPr lang="en-US" sz="1400" b="1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FA5517-1EBE-1220-37A9-D12418AEBE58}"/>
              </a:ext>
            </a:extLst>
          </p:cNvPr>
          <p:cNvSpPr txBox="1"/>
          <p:nvPr/>
        </p:nvSpPr>
        <p:spPr>
          <a:xfrm>
            <a:off x="472610" y="827309"/>
            <a:ext cx="6842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3.3.3 </a:t>
            </a:r>
            <a:r>
              <a:rPr lang="en-US" dirty="0" err="1">
                <a:hlinkClick r:id="rId2"/>
              </a:rPr>
              <a:t>citric_acid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700370-6C04-0121-975F-F7602FE31F5D}"/>
              </a:ext>
            </a:extLst>
          </p:cNvPr>
          <p:cNvSpPr txBox="1"/>
          <p:nvPr/>
        </p:nvSpPr>
        <p:spPr>
          <a:xfrm>
            <a:off x="7315199" y="827309"/>
            <a:ext cx="6842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3.3.4 </a:t>
            </a:r>
            <a:r>
              <a:rPr lang="en-US" dirty="0" err="1">
                <a:hlinkClick r:id="rId2"/>
              </a:rPr>
              <a:t>residual_sugar</a:t>
            </a:r>
            <a:endParaRPr lang="en-US" dirty="0"/>
          </a:p>
        </p:txBody>
      </p:sp>
      <p:pic>
        <p:nvPicPr>
          <p:cNvPr id="9" name="image57.png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FDE9788-E6CE-9703-E3A6-266A55672CBD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315200" y="1581683"/>
            <a:ext cx="6842591" cy="4619946"/>
          </a:xfrm>
          <a:prstGeom prst="rect">
            <a:avLst/>
          </a:prstGeom>
          <a:ln/>
        </p:spPr>
      </p:pic>
      <p:pic>
        <p:nvPicPr>
          <p:cNvPr id="10" name="image45.png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6422C4D-8B63-BDB1-A8D3-BBC90310FC9E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472609" y="1581682"/>
            <a:ext cx="6842589" cy="461994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432621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03177"/>
            <a:ext cx="59012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1.1. THỐNG KÊ MÔ TẢ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402681"/>
            <a:ext cx="341840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1.1.1 </a:t>
            </a:r>
            <a:r>
              <a:rPr lang="en-US" sz="2650" b="1" dirty="0" err="1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Ôn</a:t>
            </a:r>
            <a:r>
              <a:rPr lang="en-US" sz="265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 </a:t>
            </a:r>
            <a:r>
              <a:rPr lang="en-US" sz="2650" b="1" dirty="0" err="1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tập</a:t>
            </a:r>
            <a:r>
              <a:rPr lang="en-US" sz="265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 </a:t>
            </a:r>
            <a:r>
              <a:rPr lang="en-US" sz="2650" b="1" dirty="0" err="1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lý</a:t>
            </a:r>
            <a:r>
              <a:rPr lang="en-US" sz="265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 </a:t>
            </a:r>
            <a:r>
              <a:rPr lang="en-US" sz="2650" b="1" dirty="0" err="1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thuyết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1681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Thống kê mô tả là gì và mục tiêu chính của nó là gì?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36103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2.    </a:t>
            </a:r>
            <a:r>
              <a:rPr lang="en-US" sz="1750" dirty="0" err="1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Phân</a:t>
            </a: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biệt giữa dữ liệu định tính và dữ liệu định lượng.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40525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Các thước đo xu hướng trung tâm phổ biến là gì và khi nào thì sử dụng từng loại?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44947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Các thước đo độ biến động phổ biến là gì và chúng cho biết điều gì?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3790" y="493692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Làm thế nào để biểu diễn dữ liệu bằng biểu đồ tần số và biểu đồ cột?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93790" y="53791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6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Ý nghĩa của trung bình, trung vị và mode trong phân tích dữ liệu?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93790" y="58213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7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Độ lệch chuẩn và phương sai cho chúng ta biết điều gì về tập dữ liệu?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93790" y="626352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8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Trình bày các bước cơ bản để thực hiện một phân tích thống kê mô tả.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9DB897-CB8B-F6A1-241E-F6C2A80B3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8B7CE7-8654-59CE-AD8B-710A198F98E6}"/>
              </a:ext>
            </a:extLst>
          </p:cNvPr>
          <p:cNvSpPr txBox="1"/>
          <p:nvPr/>
        </p:nvSpPr>
        <p:spPr>
          <a:xfrm>
            <a:off x="0" y="442267"/>
            <a:ext cx="7315200" cy="385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>
              <a:lnSpc>
                <a:spcPct val="115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3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.3 Pandas Profiling</a:t>
            </a:r>
            <a:endParaRPr lang="en-US" sz="1400" b="1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BC9F2C-AE79-368E-B6D8-7410CB6CFA8C}"/>
              </a:ext>
            </a:extLst>
          </p:cNvPr>
          <p:cNvSpPr txBox="1"/>
          <p:nvPr/>
        </p:nvSpPr>
        <p:spPr>
          <a:xfrm>
            <a:off x="472610" y="827309"/>
            <a:ext cx="6842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3.3.5 </a:t>
            </a:r>
            <a:r>
              <a:rPr lang="en-US" dirty="0">
                <a:hlinkClick r:id="rId2"/>
              </a:rPr>
              <a:t>chlorides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941B8D-16A3-B38D-6191-C0789892C968}"/>
              </a:ext>
            </a:extLst>
          </p:cNvPr>
          <p:cNvSpPr txBox="1"/>
          <p:nvPr/>
        </p:nvSpPr>
        <p:spPr>
          <a:xfrm>
            <a:off x="7315199" y="827309"/>
            <a:ext cx="6842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3.3.6 </a:t>
            </a:r>
            <a:r>
              <a:rPr lang="en-US" dirty="0" err="1">
                <a:hlinkClick r:id="rId2"/>
              </a:rPr>
              <a:t>free_sulfur_dioxide</a:t>
            </a:r>
            <a:endParaRPr lang="en-US" dirty="0"/>
          </a:p>
        </p:txBody>
      </p:sp>
      <p:pic>
        <p:nvPicPr>
          <p:cNvPr id="2" name="image100.png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71FEA19-F81E-0329-262D-B892BCBD893F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72606" y="1581683"/>
            <a:ext cx="6842591" cy="4619946"/>
          </a:xfrm>
          <a:prstGeom prst="rect">
            <a:avLst/>
          </a:prstGeom>
          <a:ln/>
        </p:spPr>
      </p:pic>
      <p:pic>
        <p:nvPicPr>
          <p:cNvPr id="6" name="image84.png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79FCC55-96DC-9F4A-B31B-4D2E67A7E932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7315200" y="1581683"/>
            <a:ext cx="6842588" cy="461994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55796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EBCC9-3C8B-1BC2-74B7-E382ADF50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4AC8FB8-5A9C-86E4-2156-521EFDEB5BBB}"/>
              </a:ext>
            </a:extLst>
          </p:cNvPr>
          <p:cNvSpPr txBox="1"/>
          <p:nvPr/>
        </p:nvSpPr>
        <p:spPr>
          <a:xfrm>
            <a:off x="0" y="442267"/>
            <a:ext cx="7315200" cy="385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>
              <a:lnSpc>
                <a:spcPct val="115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3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.3 Pandas Profiling</a:t>
            </a:r>
            <a:endParaRPr lang="en-US" sz="1400" b="1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F2D6AE-7235-3B33-C269-E04AF461FCA1}"/>
              </a:ext>
            </a:extLst>
          </p:cNvPr>
          <p:cNvSpPr txBox="1"/>
          <p:nvPr/>
        </p:nvSpPr>
        <p:spPr>
          <a:xfrm>
            <a:off x="472610" y="827309"/>
            <a:ext cx="68425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3.3.7 </a:t>
            </a:r>
            <a:r>
              <a:rPr lang="en-US" dirty="0" err="1">
                <a:hlinkClick r:id="rId2"/>
              </a:rPr>
              <a:t>total_sulfur_dioxide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3C6D8A-937C-090D-1A55-5B28AB0DCA6C}"/>
              </a:ext>
            </a:extLst>
          </p:cNvPr>
          <p:cNvSpPr txBox="1"/>
          <p:nvPr/>
        </p:nvSpPr>
        <p:spPr>
          <a:xfrm>
            <a:off x="7315199" y="827309"/>
            <a:ext cx="6842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3.3.8 </a:t>
            </a:r>
            <a:r>
              <a:rPr lang="en-US" dirty="0">
                <a:hlinkClick r:id="rId2"/>
              </a:rPr>
              <a:t>density</a:t>
            </a:r>
            <a:endParaRPr lang="en-US" dirty="0"/>
          </a:p>
        </p:txBody>
      </p:sp>
      <p:pic>
        <p:nvPicPr>
          <p:cNvPr id="4" name="image3.png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488403-504F-D0A8-4D77-DA851333449D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72611" y="1581683"/>
            <a:ext cx="6760396" cy="4619946"/>
          </a:xfrm>
          <a:prstGeom prst="rect">
            <a:avLst/>
          </a:prstGeom>
          <a:ln/>
        </p:spPr>
      </p:pic>
      <p:pic>
        <p:nvPicPr>
          <p:cNvPr id="8" name="image97.png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00537CD-E652-D869-907B-E28A2C57756F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7315200" y="1581683"/>
            <a:ext cx="6842588" cy="461994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69169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04684-B055-7B24-9C5C-E258859CB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1371AC-2F87-8655-F384-AD13E3A25C49}"/>
              </a:ext>
            </a:extLst>
          </p:cNvPr>
          <p:cNvSpPr txBox="1"/>
          <p:nvPr/>
        </p:nvSpPr>
        <p:spPr>
          <a:xfrm>
            <a:off x="0" y="442267"/>
            <a:ext cx="7315200" cy="385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>
              <a:lnSpc>
                <a:spcPct val="115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3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.3 Pandas Profiling</a:t>
            </a:r>
            <a:endParaRPr lang="en-US" sz="1400" b="1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4D2B0B-C003-2A75-B571-608968B798AA}"/>
              </a:ext>
            </a:extLst>
          </p:cNvPr>
          <p:cNvSpPr txBox="1"/>
          <p:nvPr/>
        </p:nvSpPr>
        <p:spPr>
          <a:xfrm>
            <a:off x="472610" y="827309"/>
            <a:ext cx="6842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3.3.9 </a:t>
            </a:r>
            <a:r>
              <a:rPr lang="en-US" dirty="0">
                <a:hlinkClick r:id="rId2"/>
              </a:rPr>
              <a:t>pH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8905CA-AABE-55C3-0CAB-747EBB66E813}"/>
              </a:ext>
            </a:extLst>
          </p:cNvPr>
          <p:cNvSpPr txBox="1"/>
          <p:nvPr/>
        </p:nvSpPr>
        <p:spPr>
          <a:xfrm>
            <a:off x="7315199" y="827309"/>
            <a:ext cx="6842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3.3.10 </a:t>
            </a:r>
            <a:r>
              <a:rPr lang="en-US" dirty="0">
                <a:hlinkClick r:id="rId2"/>
              </a:rPr>
              <a:t>sulphates</a:t>
            </a:r>
            <a:endParaRPr lang="en-US" dirty="0"/>
          </a:p>
        </p:txBody>
      </p:sp>
      <p:pic>
        <p:nvPicPr>
          <p:cNvPr id="2" name="image123.png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21D18F-DD22-96B2-E98F-1FEC3534CA7B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72610" y="1581683"/>
            <a:ext cx="6729574" cy="4619946"/>
          </a:xfrm>
          <a:prstGeom prst="rect">
            <a:avLst/>
          </a:prstGeom>
          <a:ln/>
        </p:spPr>
      </p:pic>
      <p:pic>
        <p:nvPicPr>
          <p:cNvPr id="6" name="image60.png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AAF03B5-9BD2-DE33-0DC0-D21AEAD76FC5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7315199" y="1581683"/>
            <a:ext cx="6842589" cy="461994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448317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EE8A7-00CA-8722-8189-5A354DAF5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461BA-1E06-E614-40CF-B0B097242125}"/>
              </a:ext>
            </a:extLst>
          </p:cNvPr>
          <p:cNvSpPr txBox="1"/>
          <p:nvPr/>
        </p:nvSpPr>
        <p:spPr>
          <a:xfrm>
            <a:off x="0" y="442267"/>
            <a:ext cx="7315200" cy="385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>
              <a:lnSpc>
                <a:spcPct val="115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3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.3 Pandas Profiling</a:t>
            </a:r>
            <a:endParaRPr lang="en-US" sz="1400" b="1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9D002C-42AC-089A-3740-E65ECDBD81CD}"/>
              </a:ext>
            </a:extLst>
          </p:cNvPr>
          <p:cNvSpPr txBox="1"/>
          <p:nvPr/>
        </p:nvSpPr>
        <p:spPr>
          <a:xfrm>
            <a:off x="472610" y="827309"/>
            <a:ext cx="6842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3.3.11 </a:t>
            </a:r>
            <a:r>
              <a:rPr lang="en-US" dirty="0">
                <a:hlinkClick r:id="rId2"/>
              </a:rPr>
              <a:t>alcohol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97A41C-5C85-07D2-3A78-877AE7FABB30}"/>
              </a:ext>
            </a:extLst>
          </p:cNvPr>
          <p:cNvSpPr txBox="1"/>
          <p:nvPr/>
        </p:nvSpPr>
        <p:spPr>
          <a:xfrm>
            <a:off x="7315199" y="827309"/>
            <a:ext cx="6842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3.3.12 </a:t>
            </a:r>
            <a:r>
              <a:rPr lang="en-US" dirty="0">
                <a:hlinkClick r:id="rId2"/>
              </a:rPr>
              <a:t>quality</a:t>
            </a:r>
            <a:endParaRPr lang="en-US" dirty="0"/>
          </a:p>
        </p:txBody>
      </p:sp>
      <p:pic>
        <p:nvPicPr>
          <p:cNvPr id="4" name="image11.png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1CF1967-BD26-DA69-D068-74A2E80C02D2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72610" y="1581682"/>
            <a:ext cx="6842589" cy="4619945"/>
          </a:xfrm>
          <a:prstGeom prst="rect">
            <a:avLst/>
          </a:prstGeom>
          <a:ln/>
        </p:spPr>
      </p:pic>
      <p:pic>
        <p:nvPicPr>
          <p:cNvPr id="8" name="image116.png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9AB0C1-FAFE-BFD3-4AFD-B016C73C00AD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7315199" y="1581681"/>
            <a:ext cx="6842589" cy="461994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930575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C1C35-5549-4382-76A7-820E0F15E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0">
            <a:extLst>
              <a:ext uri="{FF2B5EF4-FFF2-40B4-BE49-F238E27FC236}">
                <a16:creationId xmlns:a16="http://schemas.microsoft.com/office/drawing/2014/main" id="{5035C458-BB9B-1AAC-671E-A579FE632F87}"/>
              </a:ext>
            </a:extLst>
          </p:cNvPr>
          <p:cNvSpPr/>
          <p:nvPr/>
        </p:nvSpPr>
        <p:spPr>
          <a:xfrm>
            <a:off x="467558" y="367308"/>
            <a:ext cx="5029116" cy="417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3. Thông tin ban </a:t>
            </a:r>
            <a:r>
              <a:rPr lang="en-US" sz="2600" b="1" dirty="0" err="1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đầu</a:t>
            </a:r>
            <a:r>
              <a:rPr lang="en-US" sz="26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về</a:t>
            </a:r>
            <a:r>
              <a:rPr lang="en-US" sz="26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tập</a:t>
            </a:r>
            <a:r>
              <a:rPr lang="en-US" sz="26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dữ</a:t>
            </a:r>
            <a:r>
              <a:rPr lang="en-US" sz="26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liệu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F21C60-B8FC-333C-560D-97E5CB1CDC76}"/>
              </a:ext>
            </a:extLst>
          </p:cNvPr>
          <p:cNvSpPr txBox="1"/>
          <p:nvPr/>
        </p:nvSpPr>
        <p:spPr>
          <a:xfrm>
            <a:off x="467558" y="858130"/>
            <a:ext cx="5029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4.4 Tương quan</a:t>
            </a:r>
          </a:p>
        </p:txBody>
      </p:sp>
      <p:pic>
        <p:nvPicPr>
          <p:cNvPr id="6" name="image1.png" descr="A diagram of different colored squares&#10;&#10;AI-generated content may be incorrect.">
            <a:extLst>
              <a:ext uri="{FF2B5EF4-FFF2-40B4-BE49-F238E27FC236}">
                <a16:creationId xmlns:a16="http://schemas.microsoft.com/office/drawing/2014/main" id="{C5431E3A-ED7B-B020-9209-65CEFD7F4841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292189" y="1450154"/>
            <a:ext cx="8382660" cy="619381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795358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DDCB766-1AC4-6B9C-5A64-0AD545E13786}"/>
              </a:ext>
            </a:extLst>
          </p:cNvPr>
          <p:cNvSpPr/>
          <p:nvPr/>
        </p:nvSpPr>
        <p:spPr>
          <a:xfrm>
            <a:off x="521851" y="410051"/>
            <a:ext cx="11672888" cy="465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1.1.4. </a:t>
            </a:r>
            <a:r>
              <a:rPr lang="en-US" sz="2900" b="1" dirty="0" err="1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Bài</a:t>
            </a:r>
            <a:r>
              <a:rPr lang="en-US" sz="29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 </a:t>
            </a:r>
            <a:r>
              <a:rPr lang="en-US" sz="2900" b="1" dirty="0" err="1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tập</a:t>
            </a:r>
            <a:r>
              <a:rPr lang="en-US" sz="29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 </a:t>
            </a:r>
            <a:r>
              <a:rPr lang="en-US" sz="2900" b="1" dirty="0" err="1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thực</a:t>
            </a:r>
            <a:r>
              <a:rPr lang="en-US" sz="29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 </a:t>
            </a:r>
            <a:r>
              <a:rPr lang="en-US" sz="2900" b="1" dirty="0" err="1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hành</a:t>
            </a:r>
            <a:r>
              <a:rPr lang="en-US" sz="29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 2: </a:t>
            </a:r>
            <a:r>
              <a:rPr lang="vi-VN" sz="29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Thống kê mô tả trên tập dữ liệu về bệnh tiểu đường.</a:t>
            </a: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36E9E-2649-A5D9-16A9-C0E3ED0FC345}"/>
              </a:ext>
            </a:extLst>
          </p:cNvPr>
          <p:cNvSpPr txBox="1"/>
          <p:nvPr/>
        </p:nvSpPr>
        <p:spPr>
          <a:xfrm>
            <a:off x="521852" y="1913481"/>
            <a:ext cx="65056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vi-VN" b="1" dirty="0"/>
              <a:t>Bệnh tiểu đường là gì?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dirty="0"/>
              <a:t>Là tình trạng </a:t>
            </a:r>
            <a:r>
              <a:rPr lang="vi-VN" b="1" dirty="0"/>
              <a:t>lượng đường (glucose) trong máu tăng cao</a:t>
            </a:r>
            <a:r>
              <a:rPr lang="vi-VN" dirty="0"/>
              <a:t> do cơ thể </a:t>
            </a:r>
            <a:r>
              <a:rPr lang="vi-VN" b="1" dirty="0"/>
              <a:t>không sản xuất đủ insulin</a:t>
            </a:r>
            <a:r>
              <a:rPr lang="vi-VN" dirty="0"/>
              <a:t> hoặc </a:t>
            </a:r>
            <a:r>
              <a:rPr lang="vi-VN" b="1" dirty="0"/>
              <a:t>không sử dụng insulin hiệu quả</a:t>
            </a:r>
            <a:r>
              <a:rPr lang="vi-VN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b="1" dirty="0"/>
              <a:t>Insulin</a:t>
            </a:r>
            <a:r>
              <a:rPr lang="vi-VN" dirty="0"/>
              <a:t> giúp glucose đi vào tế bào để tạo năng lượng.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dirty="0"/>
              <a:t>Khi thiếu hoặc kháng insulin, </a:t>
            </a:r>
            <a:r>
              <a:rPr lang="vi-VN" b="1" dirty="0"/>
              <a:t>đường tích tụ trong máu</a:t>
            </a:r>
            <a:r>
              <a:rPr lang="vi-VN" dirty="0"/>
              <a:t>, gây hại cho sức khỏe lâu dài.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dirty="0"/>
              <a:t>Bệnh </a:t>
            </a:r>
            <a:r>
              <a:rPr lang="vi-VN" b="1" dirty="0"/>
              <a:t>không thể chữa khỏi hoàn toàn</a:t>
            </a:r>
            <a:r>
              <a:rPr lang="vi-VN" dirty="0"/>
              <a:t>, nhưng có thể </a:t>
            </a:r>
            <a:r>
              <a:rPr lang="vi-VN" b="1" dirty="0"/>
              <a:t>kiểm soát tốt</a:t>
            </a:r>
            <a:r>
              <a:rPr lang="vi-VN" dirty="0"/>
              <a:t> bằng chế độ ăn, luyện tập và thuốc.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31924E-FE96-5E85-F641-EAE7CFC34675}"/>
              </a:ext>
            </a:extLst>
          </p:cNvPr>
          <p:cNvSpPr txBox="1"/>
          <p:nvPr/>
        </p:nvSpPr>
        <p:spPr>
          <a:xfrm>
            <a:off x="521851" y="1392782"/>
            <a:ext cx="7315200" cy="417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1.Giới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thiệu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tổng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quan</a:t>
            </a:r>
            <a:endParaRPr lang="en-US" sz="1400" b="1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F77880-3F40-3BC6-BA1C-96BC179E4827}"/>
              </a:ext>
            </a:extLst>
          </p:cNvPr>
          <p:cNvSpPr txBox="1"/>
          <p:nvPr/>
        </p:nvSpPr>
        <p:spPr>
          <a:xfrm>
            <a:off x="7602876" y="1913481"/>
            <a:ext cx="702752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vi-VN" b="1" dirty="0"/>
              <a:t>Các loại tiểu đường phổ biến</a:t>
            </a:r>
          </a:p>
          <a:p>
            <a:pPr>
              <a:buFont typeface="+mj-lt"/>
              <a:buAutoNum type="arabicPeriod"/>
            </a:pPr>
            <a:r>
              <a:rPr lang="vi-VN" b="1" dirty="0"/>
              <a:t>Tiểu đường loại 1:</a:t>
            </a:r>
            <a:endParaRPr lang="vi-VN" dirty="0"/>
          </a:p>
          <a:p>
            <a:pPr marL="742950" lvl="1" indent="-285750">
              <a:buFont typeface="+mj-lt"/>
              <a:buAutoNum type="arabicPeriod"/>
            </a:pPr>
            <a:r>
              <a:rPr lang="vi-VN" dirty="0"/>
              <a:t>Cơ thể </a:t>
            </a:r>
            <a:r>
              <a:rPr lang="vi-VN" b="1" dirty="0"/>
              <a:t>không sản xuất insulin</a:t>
            </a:r>
            <a:r>
              <a:rPr lang="vi-VN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vi-VN" dirty="0"/>
              <a:t>Thường gặp ở </a:t>
            </a:r>
            <a:r>
              <a:rPr lang="vi-VN" b="1" dirty="0"/>
              <a:t>trẻ em và người trẻ</a:t>
            </a:r>
            <a:r>
              <a:rPr lang="vi-VN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vi-VN" dirty="0"/>
              <a:t>Cần </a:t>
            </a:r>
            <a:r>
              <a:rPr lang="vi-VN" b="1" dirty="0"/>
              <a:t>tiêm insulin hằng ngày</a:t>
            </a:r>
            <a:r>
              <a:rPr lang="vi-VN" dirty="0"/>
              <a:t>.</a:t>
            </a:r>
          </a:p>
          <a:p>
            <a:pPr>
              <a:buFont typeface="+mj-lt"/>
              <a:buAutoNum type="arabicPeriod"/>
            </a:pPr>
            <a:r>
              <a:rPr lang="vi-VN" b="1" dirty="0"/>
              <a:t>Tiểu đường loại 2:</a:t>
            </a:r>
            <a:endParaRPr lang="vi-VN" dirty="0"/>
          </a:p>
          <a:p>
            <a:pPr marL="742950" lvl="1" indent="-285750">
              <a:buFont typeface="+mj-lt"/>
              <a:buAutoNum type="arabicPeriod"/>
            </a:pPr>
            <a:r>
              <a:rPr lang="vi-VN" dirty="0"/>
              <a:t>Cơ thể </a:t>
            </a:r>
            <a:r>
              <a:rPr lang="vi-VN" b="1" dirty="0"/>
              <a:t>không sử dụng insulin hiệu quả</a:t>
            </a:r>
            <a:r>
              <a:rPr lang="vi-VN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vi-VN" dirty="0"/>
              <a:t>Gặp ở </a:t>
            </a:r>
            <a:r>
              <a:rPr lang="vi-VN" b="1" dirty="0"/>
              <a:t>người lớn tuổi</a:t>
            </a:r>
            <a:r>
              <a:rPr lang="vi-VN" dirty="0"/>
              <a:t>, nhưng có thể xuất hiện ở mọi lứa tuổi.</a:t>
            </a:r>
          </a:p>
          <a:p>
            <a:pPr marL="742950" lvl="1" indent="-285750">
              <a:buFont typeface="+mj-lt"/>
              <a:buAutoNum type="arabicPeriod"/>
            </a:pPr>
            <a:r>
              <a:rPr lang="vi-VN" b="1" dirty="0"/>
              <a:t>Phổ biến nhất</a:t>
            </a:r>
            <a:r>
              <a:rPr lang="vi-VN" dirty="0"/>
              <a:t> hiện nay.</a:t>
            </a:r>
          </a:p>
          <a:p>
            <a:pPr>
              <a:buFont typeface="+mj-lt"/>
              <a:buAutoNum type="arabicPeriod"/>
            </a:pPr>
            <a:r>
              <a:rPr lang="vi-VN" b="1" dirty="0"/>
              <a:t>Tiểu đường thai kỳ:</a:t>
            </a:r>
            <a:endParaRPr lang="vi-VN" dirty="0"/>
          </a:p>
          <a:p>
            <a:pPr marL="742950" lvl="1" indent="-285750">
              <a:buFont typeface="+mj-lt"/>
              <a:buAutoNum type="arabicPeriod"/>
            </a:pPr>
            <a:r>
              <a:rPr lang="vi-VN" dirty="0"/>
              <a:t>Xuất hiện </a:t>
            </a:r>
            <a:r>
              <a:rPr lang="vi-VN" b="1" dirty="0"/>
              <a:t>khi mang thai</a:t>
            </a:r>
            <a:r>
              <a:rPr lang="vi-VN" dirty="0"/>
              <a:t>, thường </a:t>
            </a:r>
            <a:r>
              <a:rPr lang="vi-VN" b="1" dirty="0"/>
              <a:t>biến mất sau sinh</a:t>
            </a:r>
            <a:r>
              <a:rPr lang="vi-VN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vi-VN" dirty="0"/>
              <a:t>Tăng </a:t>
            </a:r>
            <a:r>
              <a:rPr lang="vi-VN" b="1" dirty="0"/>
              <a:t>nguy cơ mắc tiểu đường loại 2</a:t>
            </a:r>
            <a:r>
              <a:rPr lang="vi-VN" dirty="0"/>
              <a:t> sau này.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4882D3-28F7-BFC2-CCB2-2C5B30759D19}"/>
              </a:ext>
            </a:extLst>
          </p:cNvPr>
          <p:cNvSpPr txBox="1"/>
          <p:nvPr/>
        </p:nvSpPr>
        <p:spPr>
          <a:xfrm>
            <a:off x="7602876" y="5854454"/>
            <a:ext cx="7315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vi-VN" b="1" dirty="0"/>
              <a:t>Các dạng ít gặp khác: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b="1" dirty="0"/>
              <a:t>Tiểu đường đơn gen</a:t>
            </a:r>
            <a:r>
              <a:rPr lang="vi-VN" dirty="0"/>
              <a:t> (di truyền).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b="1" dirty="0"/>
              <a:t>Tiểu đường liên quan xơ nang.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606000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2FB84D-6498-7852-AB01-B1C3F22CC9BD}"/>
              </a:ext>
            </a:extLst>
          </p:cNvPr>
          <p:cNvSpPr txBox="1"/>
          <p:nvPr/>
        </p:nvSpPr>
        <p:spPr>
          <a:xfrm>
            <a:off x="521851" y="509204"/>
            <a:ext cx="7315200" cy="417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buNone/>
            </a:pPr>
            <a:r>
              <a:rPr lang="vi-V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2.Các thư viện cần thiết và load dữ liệu</a:t>
            </a:r>
            <a:endParaRPr lang="en-US" sz="2000" b="1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354669-1305-9F04-2072-B5360AE2204C}"/>
              </a:ext>
            </a:extLst>
          </p:cNvPr>
          <p:cNvSpPr txBox="1"/>
          <p:nvPr/>
        </p:nvSpPr>
        <p:spPr>
          <a:xfrm>
            <a:off x="521851" y="1073918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2.1 Các thư viện</a:t>
            </a:r>
            <a:endParaRPr lang="en-US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C665B8-918B-C645-8054-8B28E55480BB}"/>
              </a:ext>
            </a:extLst>
          </p:cNvPr>
          <p:cNvSpPr txBox="1"/>
          <p:nvPr/>
        </p:nvSpPr>
        <p:spPr>
          <a:xfrm>
            <a:off x="82194" y="1680080"/>
            <a:ext cx="7109718" cy="46474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457200" marR="0">
              <a:lnSpc>
                <a:spcPct val="135000"/>
              </a:lnSpc>
              <a:buNone/>
            </a:pPr>
            <a:r>
              <a:rPr lang="en-US" sz="1100" dirty="0">
                <a:solidFill>
                  <a:srgbClr val="C586C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import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pandas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as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pd</a:t>
            </a:r>
            <a:endParaRPr lang="en-US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35000"/>
              </a:lnSpc>
              <a:buNone/>
            </a:pPr>
            <a:r>
              <a:rPr lang="en-US" sz="1100" dirty="0">
                <a:solidFill>
                  <a:srgbClr val="C586C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import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numpy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as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np</a:t>
            </a:r>
            <a:endParaRPr lang="en-US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35000"/>
              </a:lnSpc>
              <a:buNone/>
            </a:pP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 </a:t>
            </a:r>
            <a:endParaRPr lang="en-US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35000"/>
              </a:lnSpc>
              <a:buNone/>
            </a:pPr>
            <a:r>
              <a:rPr lang="en-US" sz="1100" dirty="0">
                <a:solidFill>
                  <a:srgbClr val="6A9955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# Plots</a:t>
            </a:r>
            <a:endParaRPr lang="en-US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35000"/>
              </a:lnSpc>
              <a:buNone/>
            </a:pPr>
            <a:r>
              <a:rPr lang="en-US" sz="1100" dirty="0">
                <a:solidFill>
                  <a:srgbClr val="C586C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import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seaborn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as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sns</a:t>
            </a:r>
            <a:endParaRPr lang="en-US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35000"/>
              </a:lnSpc>
              <a:buNone/>
            </a:pPr>
            <a:r>
              <a:rPr lang="en-US" sz="1100" dirty="0">
                <a:solidFill>
                  <a:srgbClr val="C586C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import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matplotlib</a:t>
            </a:r>
            <a:r>
              <a:rPr lang="en-US" sz="1100" dirty="0" err="1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.</a:t>
            </a:r>
            <a:r>
              <a:rPr lang="en-US" sz="11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pyplot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as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plt</a:t>
            </a:r>
            <a:endParaRPr lang="en-US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35000"/>
              </a:lnSpc>
              <a:buNone/>
            </a:pPr>
            <a:r>
              <a:rPr lang="en-US" sz="11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%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matplotlib inline</a:t>
            </a:r>
            <a:endParaRPr lang="en-US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35000"/>
              </a:lnSpc>
              <a:buNone/>
            </a:pPr>
            <a:r>
              <a:rPr lang="en-US" sz="1100" dirty="0">
                <a:solidFill>
                  <a:srgbClr val="C586C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import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plotly</a:t>
            </a:r>
            <a:r>
              <a:rPr lang="en-US" sz="1100" dirty="0" err="1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.</a:t>
            </a:r>
            <a:r>
              <a:rPr lang="en-US" sz="11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offline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as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py</a:t>
            </a:r>
            <a:endParaRPr lang="en-US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35000"/>
              </a:lnSpc>
              <a:buNone/>
            </a:pPr>
            <a:r>
              <a:rPr lang="en-US" sz="1100" dirty="0">
                <a:solidFill>
                  <a:srgbClr val="C586C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import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plotly</a:t>
            </a:r>
            <a:r>
              <a:rPr lang="en-US" sz="1100" dirty="0" err="1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.</a:t>
            </a:r>
            <a:r>
              <a:rPr lang="en-US" sz="11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graph_objs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as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go</a:t>
            </a:r>
            <a:endParaRPr lang="en-US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35000"/>
              </a:lnSpc>
              <a:buNone/>
            </a:pPr>
            <a:r>
              <a:rPr lang="en-US" sz="1100" dirty="0">
                <a:solidFill>
                  <a:srgbClr val="C586C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from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plotly</a:t>
            </a:r>
            <a:r>
              <a:rPr lang="en-US" sz="1100" dirty="0" err="1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.</a:t>
            </a:r>
            <a:r>
              <a:rPr lang="en-US" sz="11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offline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import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download_plotlyjs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, </a:t>
            </a:r>
            <a:r>
              <a:rPr lang="en-US" sz="110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init_notebook_mode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, </a:t>
            </a:r>
            <a:r>
              <a:rPr lang="en-US" sz="1100" dirty="0">
                <a:solidFill>
                  <a:srgbClr val="DCDCAA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plot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, </a:t>
            </a:r>
            <a:r>
              <a:rPr lang="en-US" sz="110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iplot</a:t>
            </a:r>
            <a:endParaRPr lang="en-US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35000"/>
              </a:lnSpc>
              <a:buNone/>
            </a:pPr>
            <a:r>
              <a:rPr lang="en-US" sz="1100" dirty="0">
                <a:solidFill>
                  <a:srgbClr val="C586C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import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plotly</a:t>
            </a:r>
            <a:r>
              <a:rPr lang="en-US" sz="1100" dirty="0" err="1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.</a:t>
            </a:r>
            <a:r>
              <a:rPr lang="en-US" sz="11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tools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as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tls</a:t>
            </a:r>
            <a:endParaRPr lang="en-US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35000"/>
              </a:lnSpc>
              <a:buNone/>
            </a:pPr>
            <a:r>
              <a:rPr lang="en-US" sz="1100" dirty="0">
                <a:solidFill>
                  <a:srgbClr val="C586C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import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plotly</a:t>
            </a:r>
            <a:r>
              <a:rPr lang="en-US" sz="1100" dirty="0" err="1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.</a:t>
            </a:r>
            <a:r>
              <a:rPr lang="en-US" sz="11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figure_factory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as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ff</a:t>
            </a:r>
            <a:endParaRPr lang="en-US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35000"/>
              </a:lnSpc>
              <a:buNone/>
            </a:pPr>
            <a:r>
              <a:rPr lang="en-US" sz="11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py</a:t>
            </a:r>
            <a:r>
              <a:rPr lang="en-US" sz="1100" dirty="0" err="1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init_notebook_mode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(</a:t>
            </a:r>
            <a:r>
              <a:rPr lang="en-US" sz="11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connected</a:t>
            </a:r>
            <a:r>
              <a:rPr lang="en-US" sz="11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=</a:t>
            </a:r>
            <a:r>
              <a:rPr lang="en-US" sz="1100" dirty="0">
                <a:solidFill>
                  <a:srgbClr val="569CD6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True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)</a:t>
            </a:r>
            <a:endParaRPr lang="en-US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35000"/>
              </a:lnSpc>
              <a:buNone/>
            </a:pPr>
            <a:r>
              <a:rPr lang="en-US" sz="1100" dirty="0">
                <a:solidFill>
                  <a:srgbClr val="C586C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import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squarify</a:t>
            </a:r>
            <a:endParaRPr lang="en-US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35000"/>
              </a:lnSpc>
              <a:buNone/>
            </a:pP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 </a:t>
            </a:r>
            <a:endParaRPr lang="en-US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35000"/>
              </a:lnSpc>
              <a:buNone/>
            </a:pPr>
            <a:r>
              <a:rPr lang="en-US" sz="1100" dirty="0">
                <a:solidFill>
                  <a:srgbClr val="6A9955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# Data processing, metrics and modeling</a:t>
            </a:r>
            <a:endParaRPr lang="en-US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35000"/>
              </a:lnSpc>
              <a:buNone/>
            </a:pPr>
            <a:r>
              <a:rPr lang="en-US" sz="1100" dirty="0">
                <a:solidFill>
                  <a:srgbClr val="C586C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from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sklearn</a:t>
            </a:r>
            <a:r>
              <a:rPr lang="en-US" sz="1100" dirty="0" err="1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.</a:t>
            </a:r>
            <a:r>
              <a:rPr lang="en-US" sz="11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preprocessing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import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StandardScaler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, </a:t>
            </a:r>
            <a:r>
              <a:rPr lang="en-US" sz="11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LabelEncoder</a:t>
            </a:r>
            <a:endParaRPr lang="en-US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35000"/>
              </a:lnSpc>
              <a:buNone/>
            </a:pPr>
            <a:r>
              <a:rPr lang="en-US" sz="1100" dirty="0">
                <a:solidFill>
                  <a:srgbClr val="C586C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from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sklearn</a:t>
            </a:r>
            <a:r>
              <a:rPr lang="en-US" sz="1100" dirty="0" err="1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.</a:t>
            </a:r>
            <a:r>
              <a:rPr lang="en-US" sz="11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model_selection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import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GridSearchCV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, </a:t>
            </a:r>
            <a:r>
              <a:rPr lang="en-US" sz="110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cross_val_score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, </a:t>
            </a:r>
            <a:r>
              <a:rPr lang="en-US" sz="110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train_test_split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, </a:t>
            </a:r>
            <a:r>
              <a:rPr lang="en-US" sz="11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GridSearchCV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, </a:t>
            </a:r>
            <a:r>
              <a:rPr lang="en-US" sz="11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RandomizedSearchCV</a:t>
            </a:r>
            <a:endParaRPr lang="en-US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3E1084-8C64-B5AE-7CDF-51F286BA84A3}"/>
              </a:ext>
            </a:extLst>
          </p:cNvPr>
          <p:cNvSpPr txBox="1"/>
          <p:nvPr/>
        </p:nvSpPr>
        <p:spPr>
          <a:xfrm>
            <a:off x="7438490" y="1680080"/>
            <a:ext cx="6729572" cy="579004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457200" marR="0">
              <a:lnSpc>
                <a:spcPct val="135000"/>
              </a:lnSpc>
              <a:buNone/>
            </a:pPr>
            <a:r>
              <a:rPr lang="en-US" sz="1100" dirty="0">
                <a:solidFill>
                  <a:srgbClr val="C586C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from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sklearn</a:t>
            </a:r>
            <a:r>
              <a:rPr lang="en-US" sz="1100" dirty="0" err="1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.</a:t>
            </a:r>
            <a:r>
              <a:rPr lang="en-US" sz="11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metrics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import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precision_score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, </a:t>
            </a:r>
            <a:r>
              <a:rPr lang="en-US" sz="110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recall_score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, </a:t>
            </a:r>
            <a:r>
              <a:rPr lang="en-US" sz="110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confusion_matrix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,  </a:t>
            </a:r>
            <a:r>
              <a:rPr lang="en-US" sz="110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roc_curve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, </a:t>
            </a:r>
            <a:r>
              <a:rPr lang="en-US" sz="110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precision_recall_curve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, </a:t>
            </a:r>
            <a:r>
              <a:rPr lang="en-US" sz="110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accuracy_score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, </a:t>
            </a:r>
            <a:r>
              <a:rPr lang="en-US" sz="110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roc_auc_score</a:t>
            </a:r>
            <a:endParaRPr lang="en-US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35000"/>
              </a:lnSpc>
              <a:buNone/>
            </a:pPr>
            <a:r>
              <a:rPr lang="en-US" sz="1100" dirty="0">
                <a:solidFill>
                  <a:srgbClr val="C586C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import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lightgbm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as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lgbm</a:t>
            </a:r>
            <a:endParaRPr lang="en-US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35000"/>
              </a:lnSpc>
              <a:buNone/>
            </a:pPr>
            <a:r>
              <a:rPr lang="en-US" sz="1100" dirty="0">
                <a:solidFill>
                  <a:srgbClr val="C586C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from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sklearn</a:t>
            </a:r>
            <a:r>
              <a:rPr lang="en-US" sz="1100" dirty="0" err="1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.</a:t>
            </a:r>
            <a:r>
              <a:rPr lang="en-US" sz="11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ensemble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import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VotingClassifier</a:t>
            </a:r>
            <a:endParaRPr lang="en-US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35000"/>
              </a:lnSpc>
              <a:buNone/>
            </a:pPr>
            <a:r>
              <a:rPr lang="en-US" sz="1100" dirty="0">
                <a:solidFill>
                  <a:srgbClr val="C586C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from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sklearn</a:t>
            </a:r>
            <a:r>
              <a:rPr lang="en-US" sz="1100" dirty="0" err="1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.</a:t>
            </a:r>
            <a:r>
              <a:rPr lang="en-US" sz="11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neighbors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import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KNeighborsClassifier</a:t>
            </a:r>
            <a:endParaRPr lang="en-US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35000"/>
              </a:lnSpc>
              <a:buNone/>
            </a:pPr>
            <a:r>
              <a:rPr lang="en-US" sz="1100" dirty="0">
                <a:solidFill>
                  <a:srgbClr val="C586C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from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sklearn</a:t>
            </a:r>
            <a:r>
              <a:rPr lang="en-US" sz="1100" dirty="0" err="1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.</a:t>
            </a:r>
            <a:r>
              <a:rPr lang="en-US" sz="11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metrics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import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roc_curve</a:t>
            </a:r>
            <a:r>
              <a:rPr lang="en-US" sz="1100" dirty="0" err="1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,</a:t>
            </a:r>
            <a:r>
              <a:rPr lang="en-US" sz="110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auc</a:t>
            </a:r>
            <a:endParaRPr lang="en-US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35000"/>
              </a:lnSpc>
              <a:buNone/>
            </a:pPr>
            <a:r>
              <a:rPr lang="en-US" sz="1100" dirty="0">
                <a:solidFill>
                  <a:srgbClr val="C586C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from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sklearn</a:t>
            </a:r>
            <a:r>
              <a:rPr lang="en-US" sz="1100" dirty="0" err="1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.</a:t>
            </a:r>
            <a:r>
              <a:rPr lang="en-US" sz="11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model_selection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import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KFold</a:t>
            </a:r>
            <a:endParaRPr lang="en-US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35000"/>
              </a:lnSpc>
              <a:buNone/>
            </a:pPr>
            <a:r>
              <a:rPr lang="en-US" sz="1100" dirty="0">
                <a:solidFill>
                  <a:srgbClr val="C586C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from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sklearn</a:t>
            </a:r>
            <a:r>
              <a:rPr lang="en-US" sz="1100" dirty="0" err="1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.</a:t>
            </a:r>
            <a:r>
              <a:rPr lang="en-US" sz="11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model_selection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import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cross_val_predict</a:t>
            </a:r>
            <a:endParaRPr lang="en-US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35000"/>
              </a:lnSpc>
              <a:buNone/>
            </a:pPr>
            <a:r>
              <a:rPr lang="en-US" sz="1100" dirty="0">
                <a:solidFill>
                  <a:srgbClr val="C586C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from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yellowbrick</a:t>
            </a:r>
            <a:r>
              <a:rPr lang="en-US" sz="1100" dirty="0" err="1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.</a:t>
            </a:r>
            <a:r>
              <a:rPr lang="en-US" sz="11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classifier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import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DiscriminationThreshold</a:t>
            </a:r>
            <a:endParaRPr lang="en-US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35000"/>
              </a:lnSpc>
              <a:buNone/>
            </a:pPr>
            <a:r>
              <a:rPr lang="en-US" sz="1100" dirty="0">
                <a:solidFill>
                  <a:srgbClr val="6A9955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# Stats</a:t>
            </a:r>
            <a:endParaRPr lang="en-US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35000"/>
              </a:lnSpc>
              <a:buNone/>
            </a:pPr>
            <a:r>
              <a:rPr lang="en-US" sz="1100" dirty="0">
                <a:solidFill>
                  <a:srgbClr val="C586C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import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scipy</a:t>
            </a:r>
            <a:r>
              <a:rPr lang="en-US" sz="1100" dirty="0" err="1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.</a:t>
            </a:r>
            <a:r>
              <a:rPr lang="en-US" sz="11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stats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as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ss</a:t>
            </a:r>
            <a:endParaRPr lang="en-US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35000"/>
              </a:lnSpc>
              <a:buNone/>
            </a:pPr>
            <a:r>
              <a:rPr lang="en-US" sz="1100" dirty="0">
                <a:solidFill>
                  <a:srgbClr val="C586C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from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scipy</a:t>
            </a:r>
            <a:r>
              <a:rPr lang="en-US" sz="1100" dirty="0" err="1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.</a:t>
            </a:r>
            <a:r>
              <a:rPr lang="en-US" sz="11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stats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import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randint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as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sp_randint</a:t>
            </a:r>
            <a:endParaRPr lang="en-US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35000"/>
              </a:lnSpc>
              <a:buNone/>
            </a:pPr>
            <a:r>
              <a:rPr lang="en-US" sz="1100" dirty="0">
                <a:solidFill>
                  <a:srgbClr val="C586C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from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scipy</a:t>
            </a:r>
            <a:r>
              <a:rPr lang="en-US" sz="1100" dirty="0" err="1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.</a:t>
            </a:r>
            <a:r>
              <a:rPr lang="en-US" sz="11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stats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import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uniform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as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sp_uniform</a:t>
            </a:r>
            <a:endParaRPr lang="en-US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35000"/>
              </a:lnSpc>
              <a:buNone/>
            </a:pPr>
            <a:r>
              <a:rPr lang="en-US" sz="1100" dirty="0">
                <a:solidFill>
                  <a:srgbClr val="6A9955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# Time</a:t>
            </a:r>
            <a:endParaRPr lang="en-US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35000"/>
              </a:lnSpc>
              <a:buNone/>
            </a:pPr>
            <a:r>
              <a:rPr lang="en-US" sz="1100" dirty="0">
                <a:solidFill>
                  <a:srgbClr val="C586C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from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contextlib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import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contextmanager</a:t>
            </a:r>
            <a:endParaRPr lang="en-US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35000"/>
              </a:lnSpc>
              <a:buNone/>
            </a:pPr>
            <a:r>
              <a:rPr lang="en-US" sz="1100" dirty="0">
                <a:solidFill>
                  <a:srgbClr val="DCDCAA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@contextmanager</a:t>
            </a:r>
            <a:endParaRPr lang="en-US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35000"/>
              </a:lnSpc>
              <a:buNone/>
            </a:pPr>
            <a:r>
              <a:rPr lang="en-US" sz="1100" dirty="0">
                <a:solidFill>
                  <a:srgbClr val="569CD6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def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DCDCAA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timer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(</a:t>
            </a:r>
            <a:r>
              <a:rPr lang="en-US" sz="11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title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):</a:t>
            </a:r>
            <a:endParaRPr lang="en-US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35000"/>
              </a:lnSpc>
              <a:buNone/>
            </a:pP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t0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=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time.time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()</a:t>
            </a:r>
            <a:endParaRPr lang="en-US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35000"/>
              </a:lnSpc>
              <a:buNone/>
            </a:pP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C586C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yield</a:t>
            </a:r>
            <a:endParaRPr lang="en-US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35000"/>
              </a:lnSpc>
              <a:buNone/>
            </a:pP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DCDCAA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print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"</a:t>
            </a:r>
            <a:r>
              <a:rPr lang="en-US" sz="1100" dirty="0">
                <a:solidFill>
                  <a:srgbClr val="569CD6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{}</a:t>
            </a:r>
            <a:r>
              <a:rPr lang="en-US" sz="1100" dirty="0">
                <a:solidFill>
                  <a:srgbClr val="CE917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- done in </a:t>
            </a:r>
            <a:r>
              <a:rPr lang="en-US" sz="1100" dirty="0">
                <a:solidFill>
                  <a:srgbClr val="569CD6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{:.0f}</a:t>
            </a:r>
            <a:r>
              <a:rPr lang="en-US" sz="110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s"</a:t>
            </a:r>
            <a:r>
              <a:rPr lang="en-US" sz="1100" dirty="0" err="1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format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(</a:t>
            </a:r>
            <a:r>
              <a:rPr lang="en-US" sz="11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title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, </a:t>
            </a:r>
            <a:r>
              <a:rPr lang="en-US" sz="1100" dirty="0" err="1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time.time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() </a:t>
            </a:r>
            <a:r>
              <a:rPr lang="en-US" sz="11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-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t0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))</a:t>
            </a:r>
            <a:endParaRPr lang="en-US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35000"/>
              </a:lnSpc>
              <a:buNone/>
            </a:pPr>
            <a:r>
              <a:rPr lang="en-US" sz="11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 </a:t>
            </a:r>
            <a:endParaRPr lang="en-US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35000"/>
              </a:lnSpc>
              <a:buNone/>
            </a:pPr>
            <a:r>
              <a:rPr lang="en-US" sz="1100" dirty="0">
                <a:solidFill>
                  <a:srgbClr val="6A9955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#ignore warning messages</a:t>
            </a:r>
            <a:endParaRPr lang="en-US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35000"/>
              </a:lnSpc>
              <a:buNone/>
            </a:pPr>
            <a:r>
              <a:rPr lang="en-US" sz="1100" dirty="0">
                <a:solidFill>
                  <a:srgbClr val="C586C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import</a:t>
            </a:r>
            <a:r>
              <a:rPr lang="en-US" sz="11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warnings</a:t>
            </a:r>
            <a:endParaRPr lang="en-US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35000"/>
              </a:lnSpc>
              <a:buNone/>
            </a:pPr>
            <a:r>
              <a:rPr lang="en-US" sz="1100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warnings.filterwarnings</a:t>
            </a:r>
            <a:r>
              <a:rPr lang="en-US" sz="11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('ignore')</a:t>
            </a:r>
            <a:endParaRPr lang="en-US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A9656D-61F8-5811-9E8E-D0F44CA5F6B4}"/>
              </a:ext>
            </a:extLst>
          </p:cNvPr>
          <p:cNvSpPr txBox="1"/>
          <p:nvPr/>
        </p:nvSpPr>
        <p:spPr>
          <a:xfrm>
            <a:off x="521851" y="6685313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2.2 Load </a:t>
            </a:r>
            <a:r>
              <a:rPr lang="en-US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liệu</a:t>
            </a:r>
            <a:endParaRPr 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B0CF9C-6A35-FCDF-2D53-4BBD57DAB9A0}"/>
              </a:ext>
            </a:extLst>
          </p:cNvPr>
          <p:cNvSpPr txBox="1"/>
          <p:nvPr/>
        </p:nvSpPr>
        <p:spPr>
          <a:xfrm>
            <a:off x="71918" y="7054998"/>
            <a:ext cx="7243281" cy="44108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457200" marR="0">
              <a:lnSpc>
                <a:spcPct val="135000"/>
              </a:lnSpc>
              <a:buNone/>
            </a:pPr>
            <a:r>
              <a:rPr lang="en-US" sz="18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data</a:t>
            </a:r>
            <a:r>
              <a:rPr lang="en-US" sz="18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pd</a:t>
            </a:r>
            <a:r>
              <a:rPr lang="en-US" sz="1800" dirty="0" err="1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.</a:t>
            </a:r>
            <a:r>
              <a:rPr lang="en-US" sz="180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read_csv</a:t>
            </a:r>
            <a:r>
              <a:rPr lang="en-US" sz="18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CE917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'diabetes.csv'</a:t>
            </a:r>
            <a:r>
              <a:rPr lang="en-US" sz="18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)</a:t>
            </a:r>
            <a:endParaRPr lang="en-US" sz="1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644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CFA0D-34AF-6C1A-9A12-A3FCAB57D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5A94ED-A1F8-B70B-F530-FD8BD98CAD23}"/>
              </a:ext>
            </a:extLst>
          </p:cNvPr>
          <p:cNvSpPr txBox="1"/>
          <p:nvPr/>
        </p:nvSpPr>
        <p:spPr>
          <a:xfrm>
            <a:off x="521851" y="509204"/>
            <a:ext cx="7315200" cy="417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buNone/>
            </a:pPr>
            <a:r>
              <a:rPr lang="vi-V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 Overview</a:t>
            </a:r>
            <a:endParaRPr lang="en-US" sz="2000" b="1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40CFD-6DD7-0C24-277F-C3EE696C7018}"/>
              </a:ext>
            </a:extLst>
          </p:cNvPr>
          <p:cNvSpPr txBox="1"/>
          <p:nvPr/>
        </p:nvSpPr>
        <p:spPr>
          <a:xfrm>
            <a:off x="521851" y="1032822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3.1. Head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B3E96A-7F31-BC89-6141-F08AAB113263}"/>
              </a:ext>
            </a:extLst>
          </p:cNvPr>
          <p:cNvSpPr txBox="1"/>
          <p:nvPr/>
        </p:nvSpPr>
        <p:spPr>
          <a:xfrm>
            <a:off x="521850" y="1508222"/>
            <a:ext cx="5108388" cy="44108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457200" marR="0">
              <a:lnSpc>
                <a:spcPct val="135000"/>
              </a:lnSpc>
              <a:buNone/>
            </a:pPr>
            <a:r>
              <a:rPr lang="en-US" sz="1800" dirty="0">
                <a:solidFill>
                  <a:srgbClr val="DCDCAA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display</a:t>
            </a:r>
            <a:r>
              <a:rPr lang="en-US" sz="18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(</a:t>
            </a:r>
            <a:r>
              <a:rPr lang="en-US" sz="1800" u="sng" dirty="0">
                <a:solidFill>
                  <a:srgbClr val="1155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  <a:hlinkClick r:id="rId2"/>
              </a:rPr>
              <a:t>data.info</a:t>
            </a:r>
            <a:r>
              <a:rPr lang="en-US" sz="18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(),</a:t>
            </a:r>
            <a:r>
              <a:rPr lang="en-US" sz="1800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data</a:t>
            </a:r>
            <a:r>
              <a:rPr lang="en-US" sz="1800" dirty="0" err="1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.</a:t>
            </a:r>
            <a:r>
              <a:rPr lang="en-US" sz="180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head</a:t>
            </a:r>
            <a:r>
              <a:rPr lang="en-US" sz="18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())</a:t>
            </a:r>
            <a:endParaRPr lang="en-US" sz="1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FCF9AA-1C35-89B6-25D1-3D7B3D01E6FE}"/>
              </a:ext>
            </a:extLst>
          </p:cNvPr>
          <p:cNvSpPr txBox="1"/>
          <p:nvPr/>
        </p:nvSpPr>
        <p:spPr>
          <a:xfrm>
            <a:off x="0" y="2434907"/>
            <a:ext cx="7315200" cy="376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>
              <a:lnSpc>
                <a:spcPct val="115000"/>
              </a:lnSpc>
              <a:buNone/>
            </a:pPr>
            <a:r>
              <a:rPr lang="en-US" sz="1300" dirty="0"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&lt;class '</a:t>
            </a:r>
            <a:r>
              <a:rPr lang="en-US" sz="1300" dirty="0" err="1"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pandas.core.frame.DataFrame</a:t>
            </a:r>
            <a:r>
              <a:rPr lang="en-US" sz="1300" dirty="0"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'&gt;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indent="457200">
              <a:lnSpc>
                <a:spcPct val="115000"/>
              </a:lnSpc>
              <a:buNone/>
            </a:pPr>
            <a:r>
              <a:rPr lang="en-US" sz="1300" dirty="0" err="1"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RangeIndex</a:t>
            </a:r>
            <a:r>
              <a:rPr lang="en-US" sz="1300" dirty="0"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: 768 entries, 0 to 767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indent="457200">
              <a:lnSpc>
                <a:spcPct val="115000"/>
              </a:lnSpc>
              <a:buNone/>
            </a:pPr>
            <a:r>
              <a:rPr lang="en-US" sz="1300" dirty="0"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Data columns (total 9 columns):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indent="457200">
              <a:lnSpc>
                <a:spcPct val="115000"/>
              </a:lnSpc>
              <a:buNone/>
            </a:pPr>
            <a:r>
              <a:rPr lang="en-US" sz="1300" dirty="0"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#   Column                    Non-Null Count  </a:t>
            </a:r>
            <a:r>
              <a:rPr lang="en-US" sz="1300" dirty="0" err="1"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Dtype</a:t>
            </a:r>
            <a:r>
              <a:rPr lang="en-US" sz="1300" dirty="0"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 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indent="457200">
              <a:lnSpc>
                <a:spcPct val="115000"/>
              </a:lnSpc>
              <a:buNone/>
            </a:pPr>
            <a:r>
              <a:rPr lang="en-US" sz="1300" dirty="0"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---  ------                    --------------  -----  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indent="457200">
              <a:lnSpc>
                <a:spcPct val="115000"/>
              </a:lnSpc>
              <a:buNone/>
            </a:pPr>
            <a:r>
              <a:rPr lang="en-US" sz="1300" dirty="0"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0   Pregnancies               768 non-null    int64  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indent="457200">
              <a:lnSpc>
                <a:spcPct val="115000"/>
              </a:lnSpc>
              <a:buNone/>
            </a:pPr>
            <a:r>
              <a:rPr lang="en-US" sz="1300" dirty="0"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1   Glucose                   768 non-null    int64  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indent="457200">
              <a:lnSpc>
                <a:spcPct val="115000"/>
              </a:lnSpc>
              <a:buNone/>
            </a:pPr>
            <a:r>
              <a:rPr lang="en-US" sz="1300" dirty="0"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2   </a:t>
            </a:r>
            <a:r>
              <a:rPr lang="en-US" sz="1300" dirty="0" err="1"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BloodPressure</a:t>
            </a:r>
            <a:r>
              <a:rPr lang="en-US" sz="1300" dirty="0"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            768 non-null    int64  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indent="457200">
              <a:lnSpc>
                <a:spcPct val="115000"/>
              </a:lnSpc>
              <a:buNone/>
            </a:pPr>
            <a:r>
              <a:rPr lang="en-US" sz="1300" dirty="0"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3   </a:t>
            </a:r>
            <a:r>
              <a:rPr lang="en-US" sz="1300" dirty="0" err="1"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SkinThickness</a:t>
            </a:r>
            <a:r>
              <a:rPr lang="en-US" sz="1300" dirty="0"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            768 non-null    int64  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indent="457200">
              <a:lnSpc>
                <a:spcPct val="115000"/>
              </a:lnSpc>
              <a:buNone/>
            </a:pPr>
            <a:r>
              <a:rPr lang="en-US" sz="1300" dirty="0"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4   Insulin                   768 non-null    int64  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indent="457200">
              <a:lnSpc>
                <a:spcPct val="115000"/>
              </a:lnSpc>
              <a:buNone/>
            </a:pPr>
            <a:r>
              <a:rPr lang="en-US" sz="1300" dirty="0"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5   BMI                       768 non-null    float64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indent="457200">
              <a:lnSpc>
                <a:spcPct val="115000"/>
              </a:lnSpc>
              <a:buNone/>
            </a:pPr>
            <a:r>
              <a:rPr lang="en-US" sz="1300" dirty="0"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6   </a:t>
            </a:r>
            <a:r>
              <a:rPr lang="en-US" sz="1300" dirty="0" err="1"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DiabetesPedigreeFunction</a:t>
            </a:r>
            <a:r>
              <a:rPr lang="en-US" sz="1300" dirty="0"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 768 non-null    float64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indent="457200">
              <a:lnSpc>
                <a:spcPct val="115000"/>
              </a:lnSpc>
              <a:buNone/>
            </a:pPr>
            <a:r>
              <a:rPr lang="en-US" sz="1300" dirty="0"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7   Age                       768 non-null    int64  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indent="457200">
              <a:lnSpc>
                <a:spcPct val="115000"/>
              </a:lnSpc>
              <a:buNone/>
            </a:pPr>
            <a:r>
              <a:rPr lang="en-US" sz="1300" dirty="0"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8   Outcome                   768 non-null    int64  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indent="457200">
              <a:lnSpc>
                <a:spcPct val="115000"/>
              </a:lnSpc>
              <a:buNone/>
            </a:pPr>
            <a:r>
              <a:rPr lang="en-US" sz="1300" dirty="0" err="1"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dtypes</a:t>
            </a:r>
            <a:r>
              <a:rPr lang="en-US" sz="1300" dirty="0"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: float64(2), int64(7)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indent="457200">
              <a:lnSpc>
                <a:spcPct val="115000"/>
              </a:lnSpc>
              <a:buNone/>
            </a:pPr>
            <a:r>
              <a:rPr lang="en-US" sz="1300" dirty="0"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memory usage: 54.1 KB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18" name="image105.png" descr="A screenshot of a graph&#10;&#10;AI-generated content may be incorrect.">
            <a:extLst>
              <a:ext uri="{FF2B5EF4-FFF2-40B4-BE49-F238E27FC236}">
                <a16:creationId xmlns:a16="http://schemas.microsoft.com/office/drawing/2014/main" id="{9EDC48DD-FCB5-CEF5-95B6-0FE82B05C8CF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155272" y="3048580"/>
            <a:ext cx="8033339" cy="253778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142076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14AC-1181-19DB-4630-FDA45D1C0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2431E9-7B3F-4C21-7257-306DD56DEBFD}"/>
              </a:ext>
            </a:extLst>
          </p:cNvPr>
          <p:cNvSpPr txBox="1"/>
          <p:nvPr/>
        </p:nvSpPr>
        <p:spPr>
          <a:xfrm>
            <a:off x="521851" y="509204"/>
            <a:ext cx="7315200" cy="417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buNone/>
            </a:pPr>
            <a:r>
              <a:rPr lang="vi-V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 Overview</a:t>
            </a:r>
            <a:endParaRPr lang="en-US" sz="2000" b="1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CA3B67-AA76-B65D-9FE3-3F133A15BEB4}"/>
              </a:ext>
            </a:extLst>
          </p:cNvPr>
          <p:cNvSpPr txBox="1"/>
          <p:nvPr/>
        </p:nvSpPr>
        <p:spPr>
          <a:xfrm>
            <a:off x="521851" y="1032822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3.2 Target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94.png" descr="A yellow and blue rectangles&#10;&#10;AI-generated content may be incorrect.">
            <a:extLst>
              <a:ext uri="{FF2B5EF4-FFF2-40B4-BE49-F238E27FC236}">
                <a16:creationId xmlns:a16="http://schemas.microsoft.com/office/drawing/2014/main" id="{88AC34E9-10AF-797F-0E1D-2E0660045173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334575" y="1600199"/>
            <a:ext cx="11961250" cy="3269751"/>
          </a:xfrm>
          <a:prstGeom prst="rect">
            <a:avLst/>
          </a:prstGeom>
          <a:ln/>
        </p:spPr>
      </p:pic>
      <p:pic>
        <p:nvPicPr>
          <p:cNvPr id="4" name="image71.png" descr="A pie chart with a few segments&#10;&#10;AI-generated content may be incorrect.">
            <a:extLst>
              <a:ext uri="{FF2B5EF4-FFF2-40B4-BE49-F238E27FC236}">
                <a16:creationId xmlns:a16="http://schemas.microsoft.com/office/drawing/2014/main" id="{B8108992-B7AC-C96E-38D1-5B03FB93AD99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334575" y="4965700"/>
            <a:ext cx="11961250" cy="275469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29053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20BA2-EFC9-2BA0-62AD-D84BE65D2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F8152B-2043-C47A-CF4B-5066A5EB27AF}"/>
              </a:ext>
            </a:extLst>
          </p:cNvPr>
          <p:cNvSpPr txBox="1"/>
          <p:nvPr/>
        </p:nvSpPr>
        <p:spPr>
          <a:xfrm>
            <a:off x="521851" y="509204"/>
            <a:ext cx="7315200" cy="417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buNone/>
            </a:pPr>
            <a:r>
              <a:rPr lang="vi-V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 Overview</a:t>
            </a:r>
            <a:endParaRPr lang="en-US" sz="2000" b="1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C4B462-38B9-01B8-47B0-5164849AD88A}"/>
              </a:ext>
            </a:extLst>
          </p:cNvPr>
          <p:cNvSpPr txBox="1"/>
          <p:nvPr/>
        </p:nvSpPr>
        <p:spPr>
          <a:xfrm>
            <a:off x="521851" y="1032822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3.3. Missing values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659164-A76E-DB48-FA02-F4CE37A33E74}"/>
              </a:ext>
            </a:extLst>
          </p:cNvPr>
          <p:cNvSpPr txBox="1"/>
          <p:nvPr/>
        </p:nvSpPr>
        <p:spPr>
          <a:xfrm>
            <a:off x="0" y="1508222"/>
            <a:ext cx="7315200" cy="918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>
              <a:lnSpc>
                <a:spcPct val="115000"/>
              </a:lnSpc>
              <a:buNone/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Chúng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ta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thấy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từ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data.head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()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rằng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đặc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trưng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chứa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trị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0,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điều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này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không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hợp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ở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đây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thấy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đó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trị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bị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Dưới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đây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chúng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ta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thay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thế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trị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0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bằng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US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62052E-76FF-3F08-7F48-9725FDB03BC8}"/>
              </a:ext>
            </a:extLst>
          </p:cNvPr>
          <p:cNvSpPr txBox="1"/>
          <p:nvPr/>
        </p:nvSpPr>
        <p:spPr>
          <a:xfrm>
            <a:off x="521850" y="2622380"/>
            <a:ext cx="6793349" cy="19368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457200" marR="0">
              <a:lnSpc>
                <a:spcPct val="135000"/>
              </a:lnSpc>
              <a:buNone/>
            </a:pPr>
            <a:r>
              <a:rPr lang="en-US" sz="18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data</a:t>
            </a:r>
            <a:r>
              <a:rPr lang="en-US" sz="18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[[</a:t>
            </a:r>
            <a:r>
              <a:rPr lang="en-US" sz="1800" dirty="0">
                <a:solidFill>
                  <a:srgbClr val="CE917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'Glucose'</a:t>
            </a:r>
            <a:r>
              <a:rPr lang="en-US" sz="18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, </a:t>
            </a:r>
            <a:r>
              <a:rPr lang="en-US" sz="1800" dirty="0">
                <a:solidFill>
                  <a:srgbClr val="CE917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'</a:t>
            </a:r>
            <a:r>
              <a:rPr lang="en-US" sz="180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BloodPressure</a:t>
            </a:r>
            <a:r>
              <a:rPr lang="en-US" sz="1800" dirty="0">
                <a:solidFill>
                  <a:srgbClr val="CE917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'</a:t>
            </a:r>
            <a:r>
              <a:rPr lang="en-US" sz="18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, </a:t>
            </a:r>
            <a:r>
              <a:rPr lang="en-US" sz="1800" dirty="0">
                <a:solidFill>
                  <a:srgbClr val="CE917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'</a:t>
            </a:r>
            <a:r>
              <a:rPr lang="en-US" sz="180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SkinThickness</a:t>
            </a:r>
            <a:r>
              <a:rPr lang="en-US" sz="1800" dirty="0">
                <a:solidFill>
                  <a:srgbClr val="CE917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'</a:t>
            </a:r>
            <a:r>
              <a:rPr lang="en-US" sz="18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, </a:t>
            </a:r>
            <a:r>
              <a:rPr lang="en-US" sz="1800" dirty="0">
                <a:solidFill>
                  <a:srgbClr val="CE917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'Insulin'</a:t>
            </a:r>
            <a:r>
              <a:rPr lang="en-US" sz="18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, </a:t>
            </a:r>
            <a:r>
              <a:rPr lang="en-US" sz="1800" dirty="0">
                <a:solidFill>
                  <a:srgbClr val="CE917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'BMI'</a:t>
            </a:r>
            <a:r>
              <a:rPr lang="en-US" sz="18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]] </a:t>
            </a:r>
            <a:r>
              <a:rPr lang="en-US" sz="18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data</a:t>
            </a:r>
            <a:r>
              <a:rPr lang="en-US" sz="18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[[</a:t>
            </a:r>
            <a:r>
              <a:rPr lang="en-US" sz="1800" dirty="0">
                <a:solidFill>
                  <a:srgbClr val="CE917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'Glucose'</a:t>
            </a:r>
            <a:r>
              <a:rPr lang="en-US" sz="18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, </a:t>
            </a:r>
            <a:r>
              <a:rPr lang="en-US" sz="1800" dirty="0">
                <a:solidFill>
                  <a:srgbClr val="CE917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'</a:t>
            </a:r>
            <a:r>
              <a:rPr lang="en-US" sz="180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BloodPressure</a:t>
            </a:r>
            <a:r>
              <a:rPr lang="en-US" sz="1800" dirty="0">
                <a:solidFill>
                  <a:srgbClr val="CE917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'</a:t>
            </a:r>
            <a:r>
              <a:rPr lang="en-US" sz="18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, </a:t>
            </a:r>
            <a:r>
              <a:rPr lang="en-US" sz="1800" dirty="0">
                <a:solidFill>
                  <a:srgbClr val="CE917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'</a:t>
            </a:r>
            <a:r>
              <a:rPr lang="en-US" sz="180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SkinThickness</a:t>
            </a:r>
            <a:r>
              <a:rPr lang="en-US" sz="1800" dirty="0">
                <a:solidFill>
                  <a:srgbClr val="CE917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'</a:t>
            </a:r>
            <a:r>
              <a:rPr lang="en-US" sz="18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, </a:t>
            </a:r>
            <a:r>
              <a:rPr lang="en-US" sz="1800" dirty="0">
                <a:solidFill>
                  <a:srgbClr val="CE917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'Insulin'</a:t>
            </a:r>
            <a:r>
              <a:rPr lang="en-US" sz="18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, </a:t>
            </a:r>
            <a:r>
              <a:rPr lang="en-US" sz="1800" dirty="0">
                <a:solidFill>
                  <a:srgbClr val="CE917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'BMI'</a:t>
            </a:r>
            <a:r>
              <a:rPr lang="en-US" sz="18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]].</a:t>
            </a:r>
            <a:r>
              <a:rPr lang="en-US" sz="1800" dirty="0">
                <a:solidFill>
                  <a:srgbClr val="DCDCAA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replace</a:t>
            </a:r>
            <a:r>
              <a:rPr lang="en-US" sz="18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B5CEA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0</a:t>
            </a:r>
            <a:r>
              <a:rPr lang="en-US" sz="18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, </a:t>
            </a:r>
            <a:r>
              <a:rPr lang="en-US" sz="18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np</a:t>
            </a:r>
            <a:r>
              <a:rPr lang="en-US" sz="1800" dirty="0" err="1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.</a:t>
            </a:r>
            <a:r>
              <a:rPr lang="en-US" sz="1800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nan</a:t>
            </a:r>
            <a:r>
              <a:rPr lang="en-US" sz="18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)</a:t>
            </a:r>
            <a:endParaRPr lang="en-US" sz="1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00C212-C7F7-7FA7-6B12-6FB50493A555}"/>
              </a:ext>
            </a:extLst>
          </p:cNvPr>
          <p:cNvSpPr txBox="1"/>
          <p:nvPr/>
        </p:nvSpPr>
        <p:spPr>
          <a:xfrm>
            <a:off x="7315199" y="1508222"/>
            <a:ext cx="7315200" cy="352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buNone/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Bây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giờ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chúng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ta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xem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trị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bị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nằm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ở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đâu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US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524B20-27F3-24C1-C5BB-2386FB38F095}"/>
              </a:ext>
            </a:extLst>
          </p:cNvPr>
          <p:cNvSpPr txBox="1"/>
          <p:nvPr/>
        </p:nvSpPr>
        <p:spPr>
          <a:xfrm>
            <a:off x="7415809" y="1966822"/>
            <a:ext cx="6793350" cy="57456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457200" marR="0">
              <a:lnSpc>
                <a:spcPct val="135000"/>
              </a:lnSpc>
              <a:buNone/>
            </a:pPr>
            <a:r>
              <a:rPr lang="en-US" sz="1300" dirty="0">
                <a:solidFill>
                  <a:srgbClr val="6A9955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# Define missing plot to detect all missing values in dataset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35000"/>
              </a:lnSpc>
              <a:buNone/>
            </a:pPr>
            <a:r>
              <a:rPr lang="en-US" sz="1300" dirty="0">
                <a:solidFill>
                  <a:srgbClr val="569CD6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def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missing_plot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(</a:t>
            </a:r>
            <a:r>
              <a:rPr lang="en-US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dataset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, </a:t>
            </a:r>
            <a:r>
              <a:rPr lang="en-US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key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) :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35000"/>
              </a:lnSpc>
              <a:buNone/>
            </a:pP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   </a:t>
            </a:r>
            <a:r>
              <a:rPr lang="en-US" sz="1300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null_feat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=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pd</a:t>
            </a:r>
            <a:r>
              <a:rPr lang="en-US" sz="1300" dirty="0" err="1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.</a:t>
            </a:r>
            <a:r>
              <a:rPr lang="en-US" sz="13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DataFrame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len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(</a:t>
            </a:r>
            <a:r>
              <a:rPr lang="en-US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dataset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[</a:t>
            </a:r>
            <a:r>
              <a:rPr lang="en-US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key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]) </a:t>
            </a:r>
            <a:r>
              <a:rPr lang="en-US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-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dataset</a:t>
            </a:r>
            <a:r>
              <a:rPr lang="en-US" sz="1300" dirty="0" err="1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.isnull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().</a:t>
            </a:r>
            <a:r>
              <a:rPr lang="en-US" sz="1300" dirty="0">
                <a:solidFill>
                  <a:srgbClr val="DCDCAA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sum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(), </a:t>
            </a:r>
            <a:r>
              <a:rPr lang="en-US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columns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=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[</a:t>
            </a:r>
            <a:r>
              <a:rPr lang="en-US" sz="1300" dirty="0">
                <a:solidFill>
                  <a:srgbClr val="CE917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'Count'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])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35000"/>
              </a:lnSpc>
              <a:buNone/>
            </a:pP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   </a:t>
            </a:r>
            <a:r>
              <a:rPr lang="en-US" sz="1300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percentage_null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=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pd</a:t>
            </a:r>
            <a:r>
              <a:rPr lang="en-US" sz="1300" dirty="0" err="1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.</a:t>
            </a:r>
            <a:r>
              <a:rPr lang="en-US" sz="13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DataFrame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((</a:t>
            </a:r>
            <a:r>
              <a:rPr lang="en-US" sz="130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len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(</a:t>
            </a:r>
            <a:r>
              <a:rPr lang="en-US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dataset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[</a:t>
            </a:r>
            <a:r>
              <a:rPr lang="en-US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key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]) </a:t>
            </a:r>
            <a:r>
              <a:rPr lang="en-US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-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(</a:t>
            </a:r>
            <a:r>
              <a:rPr lang="en-US" sz="130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len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(</a:t>
            </a:r>
            <a:r>
              <a:rPr lang="en-US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dataset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[</a:t>
            </a:r>
            <a:r>
              <a:rPr lang="en-US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key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]) </a:t>
            </a:r>
            <a:r>
              <a:rPr lang="en-US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-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dataset</a:t>
            </a:r>
            <a:r>
              <a:rPr lang="en-US" sz="1300" dirty="0" err="1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.isnull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().</a:t>
            </a:r>
            <a:r>
              <a:rPr lang="en-US" sz="1300" dirty="0">
                <a:solidFill>
                  <a:srgbClr val="DCDCAA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sum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()))</a:t>
            </a:r>
            <a:r>
              <a:rPr lang="en-US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/</a:t>
            </a:r>
            <a:r>
              <a:rPr lang="en-US" sz="130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len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(</a:t>
            </a:r>
            <a:r>
              <a:rPr lang="en-US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dataset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[</a:t>
            </a:r>
            <a:r>
              <a:rPr lang="en-US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key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])</a:t>
            </a:r>
            <a:r>
              <a:rPr lang="en-US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*</a:t>
            </a:r>
            <a:r>
              <a:rPr lang="en-US" sz="1300" dirty="0">
                <a:solidFill>
                  <a:srgbClr val="B5CEA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100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, </a:t>
            </a:r>
            <a:r>
              <a:rPr lang="en-US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columns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=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[</a:t>
            </a:r>
            <a:r>
              <a:rPr lang="en-US" sz="1300" dirty="0">
                <a:solidFill>
                  <a:srgbClr val="CE917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'Count'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])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35000"/>
              </a:lnSpc>
              <a:buNone/>
            </a:pP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   </a:t>
            </a:r>
            <a:r>
              <a:rPr lang="en-US" sz="1300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percentage_null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=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percentage_null</a:t>
            </a:r>
            <a:r>
              <a:rPr lang="en-US" sz="1300" dirty="0" err="1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.</a:t>
            </a:r>
            <a:r>
              <a:rPr lang="en-US" sz="130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round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(</a:t>
            </a:r>
            <a:r>
              <a:rPr lang="en-US" sz="1300" dirty="0">
                <a:solidFill>
                  <a:srgbClr val="B5CEA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2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)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35000"/>
              </a:lnSpc>
              <a:buNone/>
            </a:pP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 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35000"/>
              </a:lnSpc>
              <a:buNone/>
            </a:pP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   </a:t>
            </a:r>
            <a:r>
              <a:rPr lang="en-US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trace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=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go</a:t>
            </a:r>
            <a:r>
              <a:rPr lang="en-US" sz="1300" dirty="0" err="1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.</a:t>
            </a:r>
            <a:r>
              <a:rPr lang="en-US" sz="13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Bar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(</a:t>
            </a:r>
            <a:r>
              <a:rPr lang="en-US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x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=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null_feat</a:t>
            </a:r>
            <a:r>
              <a:rPr lang="en-US" sz="1300" dirty="0" err="1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.</a:t>
            </a:r>
            <a:r>
              <a:rPr lang="en-US" sz="1300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index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, </a:t>
            </a:r>
            <a:r>
              <a:rPr lang="en-US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y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=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null_feat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[</a:t>
            </a:r>
            <a:r>
              <a:rPr lang="en-US" sz="1300" dirty="0">
                <a:solidFill>
                  <a:srgbClr val="CE917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'Count'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] ,</a:t>
            </a:r>
            <a:r>
              <a:rPr lang="en-US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opacity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=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>
                <a:solidFill>
                  <a:srgbClr val="B5CEA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0.8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, </a:t>
            </a:r>
            <a:r>
              <a:rPr lang="en-US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text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=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percentage_null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[</a:t>
            </a:r>
            <a:r>
              <a:rPr lang="en-US" sz="1300" dirty="0">
                <a:solidFill>
                  <a:srgbClr val="CE917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'Count'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],  </a:t>
            </a:r>
            <a:r>
              <a:rPr lang="en-US" sz="1300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textposition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=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>
                <a:solidFill>
                  <a:srgbClr val="CE917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'</a:t>
            </a:r>
            <a:r>
              <a:rPr lang="en-US" sz="130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auto'</a:t>
            </a:r>
            <a:r>
              <a:rPr lang="en-US" sz="1300" dirty="0" err="1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,</a:t>
            </a:r>
            <a:r>
              <a:rPr lang="en-US" sz="1300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marker</a:t>
            </a:r>
            <a:r>
              <a:rPr lang="en-US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=</a:t>
            </a:r>
            <a:r>
              <a:rPr lang="en-US" sz="13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dict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(</a:t>
            </a:r>
            <a:r>
              <a:rPr lang="en-US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color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=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>
                <a:solidFill>
                  <a:srgbClr val="CE917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'#7EC0EE'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,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35000"/>
              </a:lnSpc>
              <a:buNone/>
            </a:pP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           </a:t>
            </a:r>
            <a:r>
              <a:rPr lang="en-US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line</a:t>
            </a:r>
            <a:r>
              <a:rPr lang="en-US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=</a:t>
            </a:r>
            <a:r>
              <a:rPr lang="en-US" sz="13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dict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(</a:t>
            </a:r>
            <a:r>
              <a:rPr lang="en-US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color</a:t>
            </a:r>
            <a:r>
              <a:rPr lang="en-US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=</a:t>
            </a:r>
            <a:r>
              <a:rPr lang="en-US" sz="1300" dirty="0">
                <a:solidFill>
                  <a:srgbClr val="CE917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'#000000'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,</a:t>
            </a:r>
            <a:r>
              <a:rPr lang="en-US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width</a:t>
            </a:r>
            <a:r>
              <a:rPr lang="en-US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=</a:t>
            </a:r>
            <a:r>
              <a:rPr lang="en-US" sz="1300" dirty="0">
                <a:solidFill>
                  <a:srgbClr val="B5CEA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1.5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)))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35000"/>
              </a:lnSpc>
              <a:buNone/>
            </a:pP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 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35000"/>
              </a:lnSpc>
              <a:buNone/>
            </a:pP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   </a:t>
            </a:r>
            <a:r>
              <a:rPr lang="en-US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layout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=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dict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(</a:t>
            </a:r>
            <a:r>
              <a:rPr lang="en-US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title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=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 </a:t>
            </a:r>
            <a:r>
              <a:rPr lang="en-US" sz="1300" dirty="0">
                <a:solidFill>
                  <a:srgbClr val="CE917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"Missing Values (count &amp; %)"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)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35000"/>
              </a:lnSpc>
              <a:buNone/>
            </a:pP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 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35000"/>
              </a:lnSpc>
              <a:buNone/>
            </a:pP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   </a:t>
            </a:r>
            <a:r>
              <a:rPr lang="en-US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fig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=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dict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(</a:t>
            </a:r>
            <a:r>
              <a:rPr lang="en-US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data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=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[</a:t>
            </a:r>
            <a:r>
              <a:rPr lang="en-US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trace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], </a:t>
            </a:r>
            <a:r>
              <a:rPr lang="en-US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layout</a:t>
            </a:r>
            <a:r>
              <a:rPr lang="en-US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=</a:t>
            </a:r>
            <a:r>
              <a:rPr lang="en-US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layout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)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35000"/>
              </a:lnSpc>
              <a:buNone/>
            </a:pP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   </a:t>
            </a:r>
            <a:r>
              <a:rPr lang="en-US" sz="13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py</a:t>
            </a:r>
            <a:r>
              <a:rPr lang="en-US" sz="1300" dirty="0" err="1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.</a:t>
            </a:r>
            <a:r>
              <a:rPr lang="en-US" sz="130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iplot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(</a:t>
            </a:r>
            <a:r>
              <a:rPr lang="en-US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fig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)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35000"/>
              </a:lnSpc>
              <a:buNone/>
            </a:pPr>
            <a:r>
              <a:rPr lang="en-US" sz="1300" dirty="0">
                <a:solidFill>
                  <a:srgbClr val="6A9955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# Plotting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35000"/>
              </a:lnSpc>
              <a:buNone/>
            </a:pPr>
            <a:r>
              <a:rPr lang="en-US" sz="130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missing_plot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(</a:t>
            </a:r>
            <a:r>
              <a:rPr lang="en-US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data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, </a:t>
            </a:r>
            <a:r>
              <a:rPr lang="en-US" sz="1300" dirty="0">
                <a:solidFill>
                  <a:srgbClr val="CE917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'Outcome'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)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0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5579"/>
            <a:ext cx="613493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Thống kê mô tả vs Thống kê suy luận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318855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Thống kê mô tả: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1839754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Bước đầu tiên trong quy trình phân tích dữ liệu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2171462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Tóm tắt, trình bày và mô tả các đặc điểm chính của dữ liệu thu thập được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2503170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Giúp hiểu rõ cấu trúc, xu hướng và sự phân bố của dữ liệu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3030498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Thống kê suy luận: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3790" y="3551396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Bước tiếp theo, sử dụng mẫu dữ liệu (sample) để rút ra kết luận về tổng thể (population)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93790" y="3883104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Mục tiêu là suy luận, chứ không chỉ mô tả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93790" y="4410432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So sánh nhanh: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93790" y="4931331"/>
            <a:ext cx="13042821" cy="2472690"/>
          </a:xfrm>
          <a:prstGeom prst="roundRect">
            <a:avLst>
              <a:gd name="adj" fmla="val 289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801410" y="4938951"/>
            <a:ext cx="13026271" cy="4914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72860" y="5048607"/>
            <a:ext cx="399776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Tiêu chí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5318284" y="5048607"/>
            <a:ext cx="399395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Thống kê mô tả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9659898" y="5048607"/>
            <a:ext cx="399776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Thống kê suy luận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801410" y="5430441"/>
            <a:ext cx="13026271" cy="49149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972860" y="5540097"/>
            <a:ext cx="399776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Mục đích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5318284" y="5540097"/>
            <a:ext cx="399395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Tóm tắt, mô tả dữ liệu hiện có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9659898" y="5540097"/>
            <a:ext cx="399776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Suy luận, dự đoán về tổng thể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801410" y="5921931"/>
            <a:ext cx="13026271" cy="4914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972860" y="6031587"/>
            <a:ext cx="399776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Dữ liệu sử dụng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5318284" y="6031587"/>
            <a:ext cx="399395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Toàn bộ hoặc mẫu dữ liệu hiện có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9659898" y="6031587"/>
            <a:ext cx="399776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Mẫu dữ liệu để đại diện cho tổng thể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801410" y="6413421"/>
            <a:ext cx="13026271" cy="49149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972860" y="6523077"/>
            <a:ext cx="399776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Công cụ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5318284" y="6523077"/>
            <a:ext cx="399395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Mean, median, mode, std, biểu đồ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9659898" y="6523077"/>
            <a:ext cx="399776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Kiểm định giả thuyết, ước lượng, hồi quy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801410" y="6904911"/>
            <a:ext cx="13026271" cy="4914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972860" y="7014567"/>
            <a:ext cx="399776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Kết quả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5318284" y="7014567"/>
            <a:ext cx="399395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Bức tranh tổng quan của dữ liệu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9659898" y="7014567"/>
            <a:ext cx="399776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Kết luận có tính tổng quát, suy luận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3A0BF-6D6D-7E86-C210-09DA413A6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31AE2F-80CE-583D-5592-DF98988CF9C6}"/>
              </a:ext>
            </a:extLst>
          </p:cNvPr>
          <p:cNvSpPr txBox="1"/>
          <p:nvPr/>
        </p:nvSpPr>
        <p:spPr>
          <a:xfrm>
            <a:off x="521851" y="509204"/>
            <a:ext cx="6793349" cy="417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buNone/>
            </a:pPr>
            <a:r>
              <a:rPr lang="vi-V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 Overview</a:t>
            </a:r>
            <a:endParaRPr lang="en-US" sz="2000" b="1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D5AD11-57CC-7B97-02F8-5E7EBA1BE1F6}"/>
              </a:ext>
            </a:extLst>
          </p:cNvPr>
          <p:cNvSpPr txBox="1"/>
          <p:nvPr/>
        </p:nvSpPr>
        <p:spPr>
          <a:xfrm>
            <a:off x="521851" y="1032822"/>
            <a:ext cx="67933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3.3. Missing values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29.png" descr="A graph of a bar chart&#10;&#10;AI-generated content may be incorrect.">
            <a:extLst>
              <a:ext uri="{FF2B5EF4-FFF2-40B4-BE49-F238E27FC236}">
                <a16:creationId xmlns:a16="http://schemas.microsoft.com/office/drawing/2014/main" id="{BCBCA9FB-1A1F-9B69-3EA3-DD918A17E55B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21851" y="1672609"/>
            <a:ext cx="13841421" cy="3231706"/>
          </a:xfrm>
          <a:prstGeom prst="rect">
            <a:avLst/>
          </a:prstGeom>
          <a:ln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608D3C-200C-F91A-E6D1-4A0EAE9D9F92}"/>
              </a:ext>
            </a:extLst>
          </p:cNvPr>
          <p:cNvSpPr txBox="1"/>
          <p:nvPr/>
        </p:nvSpPr>
        <p:spPr>
          <a:xfrm>
            <a:off x="260925" y="5174770"/>
            <a:ext cx="7315200" cy="1977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>
              <a:lnSpc>
                <a:spcPct val="115000"/>
              </a:lnSpc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Missing values :</a:t>
            </a:r>
            <a:endParaRPr lang="en-US" sz="1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150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Insulin = 48.7% - 374</a:t>
            </a:r>
            <a:endParaRPr lang="en-US" sz="1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15000"/>
              </a:lnSpc>
              <a:buNone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SkinThickness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29.56% - 227</a:t>
            </a:r>
            <a:endParaRPr lang="en-US" sz="1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15000"/>
              </a:lnSpc>
              <a:buNone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BloodPressure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4.56% - 35</a:t>
            </a:r>
            <a:endParaRPr lang="en-US" sz="1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150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BMI = 1.43% - 11</a:t>
            </a:r>
            <a:endParaRPr lang="en-US" sz="1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150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Glucose = 0.65% - 5</a:t>
            </a:r>
            <a:endParaRPr lang="en-US" sz="1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3372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B2DEE-D855-36CB-EEB2-E5B3896C1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72A72A-DB0E-0EDC-567C-174344B990BF}"/>
              </a:ext>
            </a:extLst>
          </p:cNvPr>
          <p:cNvSpPr txBox="1"/>
          <p:nvPr/>
        </p:nvSpPr>
        <p:spPr>
          <a:xfrm>
            <a:off x="521851" y="509204"/>
            <a:ext cx="6793349" cy="417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buNone/>
            </a:pPr>
            <a:r>
              <a:rPr lang="vi-V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 Overview</a:t>
            </a:r>
            <a:endParaRPr lang="en-US" sz="2000" b="1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5022E5-81F6-7262-523E-FDD05C758329}"/>
              </a:ext>
            </a:extLst>
          </p:cNvPr>
          <p:cNvSpPr txBox="1"/>
          <p:nvPr/>
        </p:nvSpPr>
        <p:spPr>
          <a:xfrm>
            <a:off x="521851" y="1032822"/>
            <a:ext cx="67933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3.3. Missing values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9DC610-879D-20A8-E177-49BAE611EEBE}"/>
              </a:ext>
            </a:extLst>
          </p:cNvPr>
          <p:cNvSpPr txBox="1"/>
          <p:nvPr/>
        </p:nvSpPr>
        <p:spPr>
          <a:xfrm>
            <a:off x="521851" y="1577586"/>
            <a:ext cx="4851533" cy="33150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457200" marR="0">
              <a:lnSpc>
                <a:spcPct val="135000"/>
              </a:lnSpc>
              <a:buNone/>
            </a:pPr>
            <a:r>
              <a:rPr lang="en-US" sz="13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plt</a:t>
            </a:r>
            <a:r>
              <a:rPr lang="en-US" sz="1300" dirty="0" err="1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.</a:t>
            </a:r>
            <a:r>
              <a:rPr lang="en-US" sz="13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style</a:t>
            </a:r>
            <a:r>
              <a:rPr lang="en-US" sz="1300" dirty="0" err="1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.</a:t>
            </a:r>
            <a:r>
              <a:rPr lang="en-US" sz="130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use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(</a:t>
            </a:r>
            <a:r>
              <a:rPr lang="en-US" sz="1300" dirty="0">
                <a:solidFill>
                  <a:srgbClr val="CE917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'</a:t>
            </a:r>
            <a:r>
              <a:rPr lang="en-US" sz="130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ggplot</a:t>
            </a:r>
            <a:r>
              <a:rPr lang="en-US" sz="1300" dirty="0">
                <a:solidFill>
                  <a:srgbClr val="CE917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'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) </a:t>
            </a:r>
            <a:r>
              <a:rPr lang="en-US" sz="1300" dirty="0">
                <a:solidFill>
                  <a:srgbClr val="6A9955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# Using ggplot2 style visuals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35000"/>
              </a:lnSpc>
              <a:buNone/>
            </a:pP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 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35000"/>
              </a:lnSpc>
              <a:buNone/>
            </a:pPr>
            <a:r>
              <a:rPr lang="en-US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f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, </a:t>
            </a:r>
            <a:r>
              <a:rPr lang="en-US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ax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=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plt</a:t>
            </a:r>
            <a:r>
              <a:rPr lang="en-US" sz="1300" dirty="0" err="1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.</a:t>
            </a:r>
            <a:r>
              <a:rPr lang="en-US" sz="130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subplots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figsize</a:t>
            </a:r>
            <a:r>
              <a:rPr lang="en-US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=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(</a:t>
            </a:r>
            <a:r>
              <a:rPr lang="en-US" sz="1300" dirty="0">
                <a:solidFill>
                  <a:srgbClr val="B5CEA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11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, </a:t>
            </a:r>
            <a:r>
              <a:rPr lang="en-US" sz="1300" dirty="0">
                <a:solidFill>
                  <a:srgbClr val="B5CEA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15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))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35000"/>
              </a:lnSpc>
              <a:buNone/>
            </a:pP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 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35000"/>
              </a:lnSpc>
              <a:buNone/>
            </a:pPr>
            <a:r>
              <a:rPr lang="en-US" sz="1300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ax</a:t>
            </a:r>
            <a:r>
              <a:rPr lang="en-US" sz="1300" dirty="0" err="1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.</a:t>
            </a:r>
            <a:r>
              <a:rPr lang="en-US" sz="130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set_facecolor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(</a:t>
            </a:r>
            <a:r>
              <a:rPr lang="en-US" sz="1300" dirty="0">
                <a:solidFill>
                  <a:srgbClr val="CE917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'#</a:t>
            </a:r>
            <a:r>
              <a:rPr lang="en-US" sz="130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fafafa</a:t>
            </a:r>
            <a:r>
              <a:rPr lang="en-US" sz="1300" dirty="0">
                <a:solidFill>
                  <a:srgbClr val="CE917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'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)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35000"/>
              </a:lnSpc>
              <a:buNone/>
            </a:pPr>
            <a:r>
              <a:rPr lang="en-US" sz="1300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ax</a:t>
            </a:r>
            <a:r>
              <a:rPr lang="en-US" sz="1300" dirty="0" err="1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.</a:t>
            </a:r>
            <a:r>
              <a:rPr lang="en-US" sz="130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set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xlim</a:t>
            </a:r>
            <a:r>
              <a:rPr lang="en-US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=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(</a:t>
            </a:r>
            <a:r>
              <a:rPr lang="en-US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-</a:t>
            </a:r>
            <a:r>
              <a:rPr lang="en-US" sz="1300" dirty="0">
                <a:solidFill>
                  <a:srgbClr val="B5CEA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.05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, </a:t>
            </a:r>
            <a:r>
              <a:rPr lang="en-US" sz="1300" dirty="0">
                <a:solidFill>
                  <a:srgbClr val="B5CEA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200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))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35000"/>
              </a:lnSpc>
              <a:buNone/>
            </a:pPr>
            <a:r>
              <a:rPr lang="en-US" sz="13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plt</a:t>
            </a:r>
            <a:r>
              <a:rPr lang="en-US" sz="1300" dirty="0" err="1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.</a:t>
            </a:r>
            <a:r>
              <a:rPr lang="en-US" sz="130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ylabel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(</a:t>
            </a:r>
            <a:r>
              <a:rPr lang="en-US" sz="1300" dirty="0">
                <a:solidFill>
                  <a:srgbClr val="CE917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'Variables'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)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35000"/>
              </a:lnSpc>
              <a:buNone/>
            </a:pPr>
            <a:r>
              <a:rPr lang="en-US" sz="13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plt</a:t>
            </a:r>
            <a:r>
              <a:rPr lang="en-US" sz="1300" dirty="0" err="1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.</a:t>
            </a:r>
            <a:r>
              <a:rPr lang="en-US" sz="130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title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(</a:t>
            </a:r>
            <a:r>
              <a:rPr lang="en-US" sz="1300" dirty="0">
                <a:solidFill>
                  <a:srgbClr val="CE917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"Overview Data Set"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)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35000"/>
              </a:lnSpc>
              <a:buNone/>
            </a:pPr>
            <a:r>
              <a:rPr lang="en-US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ax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=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sns</a:t>
            </a:r>
            <a:r>
              <a:rPr lang="en-US" sz="1300" dirty="0" err="1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.</a:t>
            </a:r>
            <a:r>
              <a:rPr lang="en-US" sz="130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boxplot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(</a:t>
            </a:r>
            <a:r>
              <a:rPr lang="en-US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data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=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data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,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35000"/>
              </a:lnSpc>
              <a:buNone/>
            </a:pP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 </a:t>
            </a:r>
            <a:r>
              <a:rPr lang="en-US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orient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=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>
                <a:solidFill>
                  <a:srgbClr val="CE917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'h'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,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>
              <a:lnSpc>
                <a:spcPct val="135000"/>
              </a:lnSpc>
              <a:buNone/>
            </a:pP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 </a:t>
            </a:r>
            <a:r>
              <a:rPr lang="en-US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palette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=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>
                <a:solidFill>
                  <a:srgbClr val="CE917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'Set2'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)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4" name="image106.png" descr="A screenshot of a graph&#10;&#10;AI-generated content may be incorrect.">
            <a:extLst>
              <a:ext uri="{FF2B5EF4-FFF2-40B4-BE49-F238E27FC236}">
                <a16:creationId xmlns:a16="http://schemas.microsoft.com/office/drawing/2014/main" id="{CF4492F3-3390-17CB-DAD1-44B0C764D78A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538823" y="694378"/>
            <a:ext cx="8043613" cy="702601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341327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7CA42-2CAD-3B60-CFD8-5A5D72943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A90699-0CDB-73CC-F694-161962E98B8F}"/>
              </a:ext>
            </a:extLst>
          </p:cNvPr>
          <p:cNvSpPr txBox="1"/>
          <p:nvPr/>
        </p:nvSpPr>
        <p:spPr>
          <a:xfrm>
            <a:off x="521851" y="509204"/>
            <a:ext cx="6793349" cy="417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buNone/>
            </a:pPr>
            <a:r>
              <a:rPr lang="vi-V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 Overview</a:t>
            </a:r>
            <a:endParaRPr lang="en-US" sz="2000" b="1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1E0EA3-43A8-9426-273E-D0AEF297C6E7}"/>
              </a:ext>
            </a:extLst>
          </p:cNvPr>
          <p:cNvSpPr txBox="1"/>
          <p:nvPr/>
        </p:nvSpPr>
        <p:spPr>
          <a:xfrm>
            <a:off x="521851" y="1032822"/>
            <a:ext cx="67933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3.3. Missing values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FBB48D-9E7A-75B3-F6FC-7921153D1EBD}"/>
              </a:ext>
            </a:extLst>
          </p:cNvPr>
          <p:cNvSpPr txBox="1"/>
          <p:nvPr/>
        </p:nvSpPr>
        <p:spPr>
          <a:xfrm>
            <a:off x="0" y="1508222"/>
            <a:ext cx="7315200" cy="703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kê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tả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hoặc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hóa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chuẩn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hóa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xử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ngoại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lai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đảm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chính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1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495BB3-E018-4DB8-886B-97A6B3E2FF73}"/>
              </a:ext>
            </a:extLst>
          </p:cNvPr>
          <p:cNvSpPr txBox="1"/>
          <p:nvPr/>
        </p:nvSpPr>
        <p:spPr>
          <a:xfrm>
            <a:off x="7489861" y="2452918"/>
            <a:ext cx="6657653" cy="43953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457200" marR="0" indent="457200">
              <a:lnSpc>
                <a:spcPct val="135000"/>
              </a:lnSpc>
              <a:buNone/>
            </a:pPr>
            <a:r>
              <a:rPr lang="en-US" sz="1300" dirty="0">
                <a:solidFill>
                  <a:srgbClr val="6A9955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#autosize = False,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 indent="457200">
              <a:lnSpc>
                <a:spcPct val="135000"/>
              </a:lnSpc>
              <a:buNone/>
            </a:pP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                           </a:t>
            </a:r>
            <a:r>
              <a:rPr lang="en-US" sz="1300" dirty="0">
                <a:solidFill>
                  <a:srgbClr val="6A9955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#height  = 1400,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 indent="457200">
              <a:lnSpc>
                <a:spcPct val="135000"/>
              </a:lnSpc>
              <a:buNone/>
            </a:pP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                           </a:t>
            </a:r>
            <a:r>
              <a:rPr lang="en-US" sz="1300" dirty="0">
                <a:solidFill>
                  <a:srgbClr val="6A9955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#width   = 1600,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 indent="457200">
              <a:lnSpc>
                <a:spcPct val="135000"/>
              </a:lnSpc>
              <a:buNone/>
            </a:pP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                           </a:t>
            </a:r>
            <a:r>
              <a:rPr lang="en-US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margin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 </a:t>
            </a:r>
            <a:r>
              <a:rPr lang="en-US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=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dict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(</a:t>
            </a:r>
            <a:r>
              <a:rPr lang="en-US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r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=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>
                <a:solidFill>
                  <a:srgbClr val="B5CEA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0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,</a:t>
            </a:r>
            <a:r>
              <a:rPr lang="en-US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l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=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>
                <a:solidFill>
                  <a:srgbClr val="B5CEA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100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,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 indent="457200">
              <a:lnSpc>
                <a:spcPct val="135000"/>
              </a:lnSpc>
              <a:buNone/>
            </a:pP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                                          </a:t>
            </a:r>
            <a:r>
              <a:rPr lang="en-US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t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=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>
                <a:solidFill>
                  <a:srgbClr val="B5CEA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0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,</a:t>
            </a:r>
            <a:r>
              <a:rPr lang="en-US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b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=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>
                <a:solidFill>
                  <a:srgbClr val="B5CEA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100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,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 indent="457200">
              <a:lnSpc>
                <a:spcPct val="135000"/>
              </a:lnSpc>
              <a:buNone/>
            </a:pP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                                        ),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 indent="457200">
              <a:lnSpc>
                <a:spcPct val="135000"/>
              </a:lnSpc>
              <a:buNone/>
            </a:pP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                           </a:t>
            </a:r>
            <a:r>
              <a:rPr lang="en-US" sz="1300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yaxis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  </a:t>
            </a:r>
            <a:r>
              <a:rPr lang="en-US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=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dict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tickfont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=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dict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(</a:t>
            </a:r>
            <a:r>
              <a:rPr lang="en-US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size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=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>
                <a:solidFill>
                  <a:srgbClr val="B5CEA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9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)),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 indent="457200">
              <a:lnSpc>
                <a:spcPct val="135000"/>
              </a:lnSpc>
              <a:buNone/>
            </a:pP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                           </a:t>
            </a:r>
            <a:r>
              <a:rPr lang="en-US" sz="1300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xaxis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  </a:t>
            </a:r>
            <a:r>
              <a:rPr lang="en-US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=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dict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tickfont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=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dict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(</a:t>
            </a:r>
            <a:r>
              <a:rPr lang="en-US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size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=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>
                <a:solidFill>
                  <a:srgbClr val="B5CEA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9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)),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 indent="457200">
              <a:lnSpc>
                <a:spcPct val="135000"/>
              </a:lnSpc>
              <a:buNone/>
            </a:pP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                          )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 indent="457200">
              <a:lnSpc>
                <a:spcPct val="135000"/>
              </a:lnSpc>
              <a:buNone/>
            </a:pP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                     )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 indent="457200">
              <a:lnSpc>
                <a:spcPct val="135000"/>
              </a:lnSpc>
              <a:buNone/>
            </a:pP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   </a:t>
            </a:r>
            <a:r>
              <a:rPr lang="en-US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fig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=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go</a:t>
            </a:r>
            <a:r>
              <a:rPr lang="en-US" sz="1300" dirty="0" err="1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.</a:t>
            </a:r>
            <a:r>
              <a:rPr lang="en-US" sz="13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Figure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(</a:t>
            </a:r>
            <a:r>
              <a:rPr lang="en-US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data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=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[</a:t>
            </a:r>
            <a:r>
              <a:rPr lang="en-US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trace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],</a:t>
            </a:r>
            <a:r>
              <a:rPr lang="en-US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layout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=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layout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)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 indent="457200">
              <a:lnSpc>
                <a:spcPct val="135000"/>
              </a:lnSpc>
              <a:buNone/>
            </a:pP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   </a:t>
            </a:r>
            <a:r>
              <a:rPr lang="en-US" sz="13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py</a:t>
            </a:r>
            <a:r>
              <a:rPr lang="en-US" sz="1300" dirty="0" err="1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.</a:t>
            </a:r>
            <a:r>
              <a:rPr lang="en-US" sz="130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iplot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(</a:t>
            </a:r>
            <a:r>
              <a:rPr lang="en-US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fig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)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F03730-5479-A8CE-882B-816A784FD3FA}"/>
              </a:ext>
            </a:extLst>
          </p:cNvPr>
          <p:cNvSpPr txBox="1"/>
          <p:nvPr/>
        </p:nvSpPr>
        <p:spPr>
          <a:xfrm>
            <a:off x="482884" y="2452918"/>
            <a:ext cx="6657653" cy="41252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457200" marR="0" indent="457200">
              <a:lnSpc>
                <a:spcPct val="135000"/>
              </a:lnSpc>
              <a:buNone/>
            </a:pPr>
            <a:r>
              <a:rPr lang="en-US" sz="1300" dirty="0">
                <a:solidFill>
                  <a:srgbClr val="569CD6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def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correlation_plot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():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 indent="457200">
              <a:lnSpc>
                <a:spcPct val="135000"/>
              </a:lnSpc>
              <a:buNone/>
            </a:pP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   </a:t>
            </a:r>
            <a:r>
              <a:rPr lang="en-US" sz="1300" dirty="0">
                <a:solidFill>
                  <a:srgbClr val="6A9955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#correlation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 indent="457200">
              <a:lnSpc>
                <a:spcPct val="135000"/>
              </a:lnSpc>
              <a:buNone/>
            </a:pP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   </a:t>
            </a:r>
            <a:r>
              <a:rPr lang="en-US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correlation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=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data</a:t>
            </a:r>
            <a:r>
              <a:rPr lang="en-US" sz="1300" dirty="0" err="1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.</a:t>
            </a:r>
            <a:r>
              <a:rPr lang="en-US" sz="130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corr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()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 indent="457200">
              <a:lnSpc>
                <a:spcPct val="135000"/>
              </a:lnSpc>
              <a:buNone/>
            </a:pP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   </a:t>
            </a:r>
            <a:r>
              <a:rPr lang="en-US" sz="1300" dirty="0">
                <a:solidFill>
                  <a:srgbClr val="6A9955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#tick labels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 indent="457200">
              <a:lnSpc>
                <a:spcPct val="135000"/>
              </a:lnSpc>
              <a:buNone/>
            </a:pP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   </a:t>
            </a:r>
            <a:r>
              <a:rPr lang="en-US" sz="1300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matrix_cols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=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correlation</a:t>
            </a:r>
            <a:r>
              <a:rPr lang="en-US" sz="1300" dirty="0" err="1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.</a:t>
            </a:r>
            <a:r>
              <a:rPr lang="en-US" sz="1300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columns</a:t>
            </a:r>
            <a:r>
              <a:rPr lang="en-US" sz="1300" dirty="0" err="1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.</a:t>
            </a:r>
            <a:r>
              <a:rPr lang="en-US" sz="130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tolist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()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 indent="457200">
              <a:lnSpc>
                <a:spcPct val="135000"/>
              </a:lnSpc>
              <a:buNone/>
            </a:pP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   </a:t>
            </a:r>
            <a:r>
              <a:rPr lang="en-US" sz="1300" dirty="0">
                <a:solidFill>
                  <a:srgbClr val="6A9955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#convert to array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 indent="457200">
              <a:lnSpc>
                <a:spcPct val="135000"/>
              </a:lnSpc>
              <a:buNone/>
            </a:pP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   </a:t>
            </a:r>
            <a:r>
              <a:rPr lang="en-US" sz="1300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corr_array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 </a:t>
            </a:r>
            <a:r>
              <a:rPr lang="en-US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=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np</a:t>
            </a:r>
            <a:r>
              <a:rPr lang="en-US" sz="1300" dirty="0" err="1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.</a:t>
            </a:r>
            <a:r>
              <a:rPr lang="en-US" sz="130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array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(</a:t>
            </a:r>
            <a:r>
              <a:rPr lang="en-US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correlation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)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 indent="457200">
              <a:lnSpc>
                <a:spcPct val="135000"/>
              </a:lnSpc>
              <a:buNone/>
            </a:pP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   </a:t>
            </a:r>
            <a:r>
              <a:rPr lang="en-US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trace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=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go</a:t>
            </a:r>
            <a:r>
              <a:rPr lang="en-US" sz="1300" dirty="0" err="1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.</a:t>
            </a:r>
            <a:r>
              <a:rPr lang="en-US" sz="13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Heatmap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(</a:t>
            </a:r>
            <a:r>
              <a:rPr lang="en-US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z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=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corr_array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,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 indent="457200">
              <a:lnSpc>
                <a:spcPct val="135000"/>
              </a:lnSpc>
              <a:buNone/>
            </a:pP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                      </a:t>
            </a:r>
            <a:r>
              <a:rPr lang="en-US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x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=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matrix_cols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,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 indent="457200">
              <a:lnSpc>
                <a:spcPct val="135000"/>
              </a:lnSpc>
              <a:buNone/>
            </a:pP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                      </a:t>
            </a:r>
            <a:r>
              <a:rPr lang="en-US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y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=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matrix_cols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,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 indent="457200">
              <a:lnSpc>
                <a:spcPct val="135000"/>
              </a:lnSpc>
              <a:buNone/>
            </a:pP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                      </a:t>
            </a:r>
            <a:r>
              <a:rPr lang="en-US" sz="1300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colorscale</a:t>
            </a:r>
            <a:r>
              <a:rPr lang="en-US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=</a:t>
            </a:r>
            <a:r>
              <a:rPr lang="en-US" sz="1300" dirty="0">
                <a:solidFill>
                  <a:srgbClr val="CE917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'</a:t>
            </a:r>
            <a:r>
              <a:rPr lang="en-US" sz="130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Viridis</a:t>
            </a:r>
            <a:r>
              <a:rPr lang="en-US" sz="1300" dirty="0">
                <a:solidFill>
                  <a:srgbClr val="CE917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'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,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 indent="457200">
              <a:lnSpc>
                <a:spcPct val="135000"/>
              </a:lnSpc>
              <a:buNone/>
            </a:pP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                      </a:t>
            </a:r>
            <a:r>
              <a:rPr lang="en-US" sz="1300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colorbar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  </a:t>
            </a:r>
            <a:r>
              <a:rPr lang="en-US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=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dict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() ,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 indent="457200">
              <a:lnSpc>
                <a:spcPct val="135000"/>
              </a:lnSpc>
              <a:buNone/>
            </a:pP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                     )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 indent="457200">
              <a:lnSpc>
                <a:spcPct val="135000"/>
              </a:lnSpc>
              <a:buNone/>
            </a:pP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   </a:t>
            </a:r>
            <a:r>
              <a:rPr lang="en-US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layout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=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go</a:t>
            </a:r>
            <a:r>
              <a:rPr lang="en-US" sz="1300" dirty="0" err="1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.</a:t>
            </a:r>
            <a:r>
              <a:rPr lang="en-US" sz="13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Layout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dict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(</a:t>
            </a:r>
            <a:r>
              <a:rPr lang="en-US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title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=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1300" dirty="0">
                <a:solidFill>
                  <a:srgbClr val="CE917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'Correlation Matrix for variables'</a:t>
            </a:r>
            <a:r>
              <a:rPr lang="en-US" sz="1300" dirty="0">
                <a:solidFill>
                  <a:srgbClr val="CCCCC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,</a:t>
            </a: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953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8ACB0-298A-3A35-1358-288003870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A02695-B929-A91C-CE0E-5BFC4B6D2E05}"/>
              </a:ext>
            </a:extLst>
          </p:cNvPr>
          <p:cNvSpPr txBox="1"/>
          <p:nvPr/>
        </p:nvSpPr>
        <p:spPr>
          <a:xfrm>
            <a:off x="521851" y="509204"/>
            <a:ext cx="6793349" cy="417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buNone/>
            </a:pPr>
            <a:r>
              <a:rPr lang="vi-V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 Overview</a:t>
            </a:r>
            <a:endParaRPr lang="en-US" sz="2000" b="1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61ECCE-EF25-BC45-008D-AF08D59CA62F}"/>
              </a:ext>
            </a:extLst>
          </p:cNvPr>
          <p:cNvSpPr txBox="1"/>
          <p:nvPr/>
        </p:nvSpPr>
        <p:spPr>
          <a:xfrm>
            <a:off x="521851" y="1032822"/>
            <a:ext cx="67933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3.3. Missing values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81.png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55E0C9B-8F85-194F-4FD0-6EF88B0D982B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764800" y="1217488"/>
            <a:ext cx="8423757" cy="673435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5045036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0F816-74D5-DCE2-2879-87C8B1F67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2F2ADC-CC97-254A-0243-111DE37421E2}"/>
              </a:ext>
            </a:extLst>
          </p:cNvPr>
          <p:cNvSpPr txBox="1"/>
          <p:nvPr/>
        </p:nvSpPr>
        <p:spPr>
          <a:xfrm>
            <a:off x="521851" y="509204"/>
            <a:ext cx="6793349" cy="417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buNone/>
            </a:pPr>
            <a:r>
              <a:rPr lang="vi-VN" sz="20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4. Replace missing values</a:t>
            </a:r>
            <a:endParaRPr lang="en-US" sz="2000" b="1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80BBC-AAAA-EAF6-5D4D-3CF9400EE3C2}"/>
              </a:ext>
            </a:extLst>
          </p:cNvPr>
          <p:cNvSpPr txBox="1"/>
          <p:nvPr/>
        </p:nvSpPr>
        <p:spPr>
          <a:xfrm>
            <a:off x="75990" y="926754"/>
            <a:ext cx="7315200" cy="385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4.1. Insulin</a:t>
            </a:r>
            <a:endParaRPr lang="en-US" sz="1400" b="1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8" name="image72.png" descr="A close-up of a graph&#10;&#10;AI-generated content may be incorrect.">
            <a:extLst>
              <a:ext uri="{FF2B5EF4-FFF2-40B4-BE49-F238E27FC236}">
                <a16:creationId xmlns:a16="http://schemas.microsoft.com/office/drawing/2014/main" id="{0B359679-0052-EA1C-CB89-37B60410ACEA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356715" y="2043701"/>
            <a:ext cx="11916970" cy="504997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4353189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29889-B257-E972-2D7C-4A6A9C220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4D3A9F-FF93-CBDB-F941-4171AA50E357}"/>
              </a:ext>
            </a:extLst>
          </p:cNvPr>
          <p:cNvSpPr txBox="1"/>
          <p:nvPr/>
        </p:nvSpPr>
        <p:spPr>
          <a:xfrm>
            <a:off x="521851" y="509204"/>
            <a:ext cx="6793349" cy="417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buNone/>
            </a:pPr>
            <a:r>
              <a:rPr lang="vi-VN" sz="20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4. Replace missing values</a:t>
            </a:r>
            <a:endParaRPr lang="en-US" sz="2000" b="1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47127C-8D73-B580-6567-C6ED983E07AB}"/>
              </a:ext>
            </a:extLst>
          </p:cNvPr>
          <p:cNvSpPr txBox="1"/>
          <p:nvPr/>
        </p:nvSpPr>
        <p:spPr>
          <a:xfrm>
            <a:off x="75990" y="926754"/>
            <a:ext cx="7315200" cy="385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4.2 Glucose</a:t>
            </a:r>
            <a:endParaRPr lang="en-US" sz="1400" b="1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3" name="image55.png" descr="A graph of a graph&#10;&#10;AI-generated content may be incorrect.">
            <a:extLst>
              <a:ext uri="{FF2B5EF4-FFF2-40B4-BE49-F238E27FC236}">
                <a16:creationId xmlns:a16="http://schemas.microsoft.com/office/drawing/2014/main" id="{AD40CDEE-836C-A0E7-8951-57BD72FCE25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377263" y="1729346"/>
            <a:ext cx="11875874" cy="544201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8723794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7EE9C-996B-8151-8D20-14BFAB3C5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6C7825-C57F-635C-9A3E-1B516AB099BC}"/>
              </a:ext>
            </a:extLst>
          </p:cNvPr>
          <p:cNvSpPr txBox="1"/>
          <p:nvPr/>
        </p:nvSpPr>
        <p:spPr>
          <a:xfrm>
            <a:off x="521851" y="509204"/>
            <a:ext cx="6793349" cy="417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buNone/>
            </a:pPr>
            <a:r>
              <a:rPr lang="vi-VN" sz="20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4. Replace missing values</a:t>
            </a:r>
            <a:endParaRPr lang="en-US" sz="2000" b="1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F9FF49-C4A8-B08B-FB6A-496094F08CEA}"/>
              </a:ext>
            </a:extLst>
          </p:cNvPr>
          <p:cNvSpPr txBox="1"/>
          <p:nvPr/>
        </p:nvSpPr>
        <p:spPr>
          <a:xfrm>
            <a:off x="75990" y="926754"/>
            <a:ext cx="7315200" cy="385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4.3 SkinThickness</a:t>
            </a:r>
            <a:endParaRPr lang="en-US" sz="1400" b="1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4" name="image115.png" descr="A graph of a graph&#10;&#10;AI-generated content may be incorrect.">
            <a:extLst>
              <a:ext uri="{FF2B5EF4-FFF2-40B4-BE49-F238E27FC236}">
                <a16:creationId xmlns:a16="http://schemas.microsoft.com/office/drawing/2014/main" id="{6985B8F1-4510-FF8F-A15E-508C6EB4E2EE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618706" y="1765306"/>
            <a:ext cx="11392988" cy="482336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297601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B6DEA-5293-523C-9241-CEEA53B2C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6A0A4A-276E-EF73-9C74-F26A489D7FDD}"/>
              </a:ext>
            </a:extLst>
          </p:cNvPr>
          <p:cNvSpPr txBox="1"/>
          <p:nvPr/>
        </p:nvSpPr>
        <p:spPr>
          <a:xfrm>
            <a:off x="521851" y="509204"/>
            <a:ext cx="6793349" cy="417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buNone/>
            </a:pPr>
            <a:r>
              <a:rPr lang="vi-VN" sz="20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4. Replace missing values</a:t>
            </a:r>
            <a:endParaRPr lang="en-US" sz="2000" b="1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BB47E3-D0D1-F387-12BB-9142866C9312}"/>
              </a:ext>
            </a:extLst>
          </p:cNvPr>
          <p:cNvSpPr txBox="1"/>
          <p:nvPr/>
        </p:nvSpPr>
        <p:spPr>
          <a:xfrm>
            <a:off x="75990" y="926754"/>
            <a:ext cx="7315200" cy="385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4.4 BloodPressure</a:t>
            </a:r>
            <a:endParaRPr lang="en-US" sz="1400" b="1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3" name="image21.png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9B7105B2-1F8A-4574-D9D0-1FB7702C5011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521807" y="1827943"/>
            <a:ext cx="11738765" cy="480916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4147761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B62D0-D425-301B-31DB-306FA20EF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ED4B5D-CA76-5B37-D51F-C40FBF537B95}"/>
              </a:ext>
            </a:extLst>
          </p:cNvPr>
          <p:cNvSpPr txBox="1"/>
          <p:nvPr/>
        </p:nvSpPr>
        <p:spPr>
          <a:xfrm>
            <a:off x="521851" y="509204"/>
            <a:ext cx="6793349" cy="417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buNone/>
            </a:pPr>
            <a:r>
              <a:rPr lang="vi-VN" sz="20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4. Replace missing values</a:t>
            </a:r>
            <a:endParaRPr lang="en-US" sz="2000" b="1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B11227-7804-5DF3-3917-718DBB5E6AC3}"/>
              </a:ext>
            </a:extLst>
          </p:cNvPr>
          <p:cNvSpPr txBox="1"/>
          <p:nvPr/>
        </p:nvSpPr>
        <p:spPr>
          <a:xfrm>
            <a:off x="75990" y="926754"/>
            <a:ext cx="7315200" cy="385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4.5 BMI</a:t>
            </a:r>
            <a:endParaRPr lang="en-US" sz="1400" b="1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4" name="image54.png" descr="A graph with a line graph&#10;&#10;AI-generated content may be incorrect.">
            <a:extLst>
              <a:ext uri="{FF2B5EF4-FFF2-40B4-BE49-F238E27FC236}">
                <a16:creationId xmlns:a16="http://schemas.microsoft.com/office/drawing/2014/main" id="{C2C85978-8443-BF35-2CF4-5858166C216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859082" y="1914989"/>
            <a:ext cx="11064216" cy="503034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2223800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480A8-428C-CF06-7983-2207A1C2E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2A5598-FA32-5B00-F7F1-220306B7015D}"/>
              </a:ext>
            </a:extLst>
          </p:cNvPr>
          <p:cNvSpPr txBox="1"/>
          <p:nvPr/>
        </p:nvSpPr>
        <p:spPr>
          <a:xfrm>
            <a:off x="521851" y="509204"/>
            <a:ext cx="6793349" cy="417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buNone/>
            </a:pPr>
            <a:r>
              <a:rPr lang="vi-VN" sz="20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4. Replace missing values</a:t>
            </a:r>
            <a:endParaRPr lang="en-US" sz="2000" b="1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4B4C7-A5FF-3367-222B-26BCD48A7B42}"/>
              </a:ext>
            </a:extLst>
          </p:cNvPr>
          <p:cNvSpPr txBox="1"/>
          <p:nvPr/>
        </p:nvSpPr>
        <p:spPr>
          <a:xfrm>
            <a:off x="75990" y="926754"/>
            <a:ext cx="7315200" cy="385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4.6 Các chỉ số còn lại</a:t>
            </a:r>
            <a:endParaRPr lang="en-US" sz="1400" b="1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3" name="image121.png" descr="A screenshot of a graph&#10;&#10;AI-generated content may be incorrect.">
            <a:extLst>
              <a:ext uri="{FF2B5EF4-FFF2-40B4-BE49-F238E27FC236}">
                <a16:creationId xmlns:a16="http://schemas.microsoft.com/office/drawing/2014/main" id="{EAA3EC31-14C6-4A77-DB11-A7FD117C74A3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21851" y="1477124"/>
            <a:ext cx="13584567" cy="3772970"/>
          </a:xfrm>
          <a:prstGeom prst="rect">
            <a:avLst/>
          </a:prstGeom>
          <a:ln/>
        </p:spPr>
      </p:pic>
      <p:pic>
        <p:nvPicPr>
          <p:cNvPr id="5" name="image30.png" descr="A graph of a graph&#10;&#10;AI-generated content may be incorrect.">
            <a:extLst>
              <a:ext uri="{FF2B5EF4-FFF2-40B4-BE49-F238E27FC236}">
                <a16:creationId xmlns:a16="http://schemas.microsoft.com/office/drawing/2014/main" id="{E9B0ED7D-3952-1595-59B7-EC0DD66C7E3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21851" y="4842195"/>
            <a:ext cx="13584568" cy="3294937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040864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67727" y="902287"/>
            <a:ext cx="7389733" cy="421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Câu hỏi 2: Các thước đo thống kê mô tả chính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7727" y="1377108"/>
            <a:ext cx="4516874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Các thước đo thống kê mô tả chính và ý nghĩa: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867727" y="1831689"/>
            <a:ext cx="13179743" cy="2798445"/>
          </a:xfrm>
          <a:prstGeom prst="roundRect">
            <a:avLst>
              <a:gd name="adj" fmla="val 202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875347" y="1839309"/>
            <a:ext cx="13179743" cy="3920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10125" y="1927653"/>
            <a:ext cx="2359700" cy="215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Thước đo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3646765" y="1927653"/>
            <a:ext cx="4988838" cy="215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Ký hiệu / Công thức tổng quát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912542" y="1927653"/>
            <a:ext cx="4992648" cy="215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Ý nghĩa trong phân tích dữ liệu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875347" y="2231382"/>
            <a:ext cx="13164503" cy="60745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10125" y="2319726"/>
            <a:ext cx="2359700" cy="215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Trung bình (Mean)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3646765" y="2319726"/>
            <a:ext cx="4988838" cy="215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x̄ = Σx/n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8912542" y="2319726"/>
            <a:ext cx="4992648" cy="430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Cho biết giá trị trung tâm của dữ liệu. Dễ bị ảnh hưởng mạnh bởi giá trị ngoại lai (outlier)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875347" y="2838839"/>
            <a:ext cx="13164503" cy="3920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10125" y="2927183"/>
            <a:ext cx="2359700" cy="215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Trung vị (Median)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3646765" y="2927183"/>
            <a:ext cx="4988838" cy="215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Giá trị ở giữa khi sắp xếp dữ liệu theo thứ tự tăng dần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8912542" y="2927183"/>
            <a:ext cx="4992648" cy="215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Đại diện cho "điểm giữa" của dữ liệu. Ít bị ảnh hưởng bởi ngoại lai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875347" y="3230912"/>
            <a:ext cx="13164503" cy="3920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010125" y="3319256"/>
            <a:ext cx="2359700" cy="215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Mode (Mốt)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3646765" y="3319256"/>
            <a:ext cx="4988838" cy="215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Giá trị xuất hiện nhiều nhất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8912542" y="3319256"/>
            <a:ext cx="4992648" cy="215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Hữu ích với dữ liệu phân loại (categorical) hoặc dữ liệu có giá trị lặp lại nhiều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Shape 19"/>
          <p:cNvSpPr/>
          <p:nvPr/>
        </p:nvSpPr>
        <p:spPr>
          <a:xfrm>
            <a:off x="875347" y="3622984"/>
            <a:ext cx="13164503" cy="60745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1010125" y="3711329"/>
            <a:ext cx="2359700" cy="215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Phương sai (Variance)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3646765" y="3711329"/>
            <a:ext cx="4988838" cy="215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σ² = Σ(x-μ)²/N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8912542" y="3711329"/>
            <a:ext cx="4992648" cy="430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Đo mức độ phân tán của dữ liệu quanh giá trị trung bình. Giá trị càng lớn → dữ liệu càng biến động mạnh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Shape 23"/>
          <p:cNvSpPr/>
          <p:nvPr/>
        </p:nvSpPr>
        <p:spPr>
          <a:xfrm>
            <a:off x="875347" y="4230441"/>
            <a:ext cx="13164503" cy="3920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24"/>
          <p:cNvSpPr/>
          <p:nvPr/>
        </p:nvSpPr>
        <p:spPr>
          <a:xfrm>
            <a:off x="1010125" y="4318786"/>
            <a:ext cx="2359700" cy="215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Độ lệch chuẩn (Standard deviation)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25"/>
          <p:cNvSpPr/>
          <p:nvPr/>
        </p:nvSpPr>
        <p:spPr>
          <a:xfrm>
            <a:off x="3646765" y="4318786"/>
            <a:ext cx="4988838" cy="215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σ = √variance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 26"/>
          <p:cNvSpPr/>
          <p:nvPr/>
        </p:nvSpPr>
        <p:spPr>
          <a:xfrm>
            <a:off x="8912542" y="4318786"/>
            <a:ext cx="4992648" cy="215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Là căn bậc hai của phương sai. Dễ hiểu hơn vì có cùng đơn vị với dữ liệu gốc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 27"/>
          <p:cNvSpPr/>
          <p:nvPr/>
        </p:nvSpPr>
        <p:spPr>
          <a:xfrm>
            <a:off x="867727" y="4781582"/>
            <a:ext cx="13179743" cy="215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Khi nào nên dùng trung vị thay vì trung bình?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 28"/>
          <p:cNvSpPr/>
          <p:nvPr/>
        </p:nvSpPr>
        <p:spPr>
          <a:xfrm>
            <a:off x="867727" y="5148413"/>
            <a:ext cx="13179743" cy="215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Trung bình phù hợp:</a:t>
            </a: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Dữ liệu phân bố đối xứng, không có giá trị ngoại lai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 29"/>
          <p:cNvSpPr/>
          <p:nvPr/>
        </p:nvSpPr>
        <p:spPr>
          <a:xfrm>
            <a:off x="867727" y="5410946"/>
            <a:ext cx="13179743" cy="215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Trung vị phù hợp:</a:t>
            </a: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Dữ liệu bị lệch (skewed) hoặc có ngoại lai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 30"/>
          <p:cNvSpPr/>
          <p:nvPr/>
        </p:nvSpPr>
        <p:spPr>
          <a:xfrm>
            <a:off x="867727" y="5673479"/>
            <a:ext cx="13179743" cy="215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Ví dụ thực tế:</a:t>
            </a: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Thu nhập, giá nhà, thời gian phản hồi hệ thống thường dùng trung vị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985A6-3ABC-54C1-C2F4-C49B24378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114E06-7DB6-F650-99DB-B0CB3B8E18EF}"/>
              </a:ext>
            </a:extLst>
          </p:cNvPr>
          <p:cNvSpPr txBox="1"/>
          <p:nvPr/>
        </p:nvSpPr>
        <p:spPr>
          <a:xfrm>
            <a:off x="521851" y="509204"/>
            <a:ext cx="6793349" cy="417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buNone/>
            </a:pPr>
            <a:r>
              <a:rPr lang="vi-VN" sz="20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4. Replace missing values</a:t>
            </a:r>
            <a:endParaRPr lang="en-US" sz="2000" b="1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1C24A2-72F2-673F-343B-8D1DA3FCD95E}"/>
              </a:ext>
            </a:extLst>
          </p:cNvPr>
          <p:cNvSpPr txBox="1"/>
          <p:nvPr/>
        </p:nvSpPr>
        <p:spPr>
          <a:xfrm>
            <a:off x="75990" y="926754"/>
            <a:ext cx="7315200" cy="385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4.6 Các chỉ số còn lại</a:t>
            </a:r>
            <a:endParaRPr lang="en-US" sz="1400" b="1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4" name="image76.png" descr="A screen shot of a graph&#10;&#10;AI-generated content may be incorrect.">
            <a:extLst>
              <a:ext uri="{FF2B5EF4-FFF2-40B4-BE49-F238E27FC236}">
                <a16:creationId xmlns:a16="http://schemas.microsoft.com/office/drawing/2014/main" id="{8634153D-B323-E11C-ECD6-07576BB37171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809526" y="1729346"/>
            <a:ext cx="13163327" cy="452298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92309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2826"/>
            <a:ext cx="9813250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Câu hỏi 3: Xác định phân bố của một tập dữ liệu</a:t>
            </a:r>
            <a:endParaRPr lang="en-US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302425"/>
            <a:ext cx="591169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3 cách phổ biến để xác định hình dạng phân bố: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1876425"/>
            <a:ext cx="4234220" cy="3553897"/>
          </a:xfrm>
          <a:prstGeom prst="roundRect">
            <a:avLst>
              <a:gd name="adj" fmla="val 2010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816650" y="1899285"/>
            <a:ext cx="4188500" cy="51030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986671" y="2579608"/>
            <a:ext cx="3535918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Quan sát trực quan (Visualization)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6671" y="2947392"/>
            <a:ext cx="3848457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Histogram (biểu đồ tần suất):</a:t>
            </a: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Hình chuông → phân bố chuẩn; Lệch phải/trái → phân bố lệch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6671" y="3823454"/>
            <a:ext cx="384845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Boxplot (biểu đồ hộp):</a:t>
            </a: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Thể hiện trung vị, tứ phân vị, và giá trị ngoại lai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86671" y="4427339"/>
            <a:ext cx="384845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QQ-plot:</a:t>
            </a: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So sánh phân vị của dữ liệu với phân vị lý thuyết (chuẩn)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198031" y="1876425"/>
            <a:ext cx="4234220" cy="3553897"/>
          </a:xfrm>
          <a:prstGeom prst="roundRect">
            <a:avLst>
              <a:gd name="adj" fmla="val 2010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5220891" y="1899285"/>
            <a:ext cx="4188500" cy="51030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5390912" y="2579608"/>
            <a:ext cx="3848457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Kiểm định thống kê (Statistical Tests)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5390912" y="3213140"/>
            <a:ext cx="384845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Shapiro–Wilk test:</a:t>
            </a: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Kiểm định phân bố chuẩn (phù hợp với mẫu nhỏ n &lt; 5000)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5390912" y="3817025"/>
            <a:ext cx="3848457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Kolmogorov–Smirnov test:</a:t>
            </a: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So sánh phân bố của mẫu với phân bố chuẩn (dùng cho mẫu lớn)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5390912" y="4693087"/>
            <a:ext cx="384845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Anderson–Darling test:</a:t>
            </a: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Kiểm định mạnh hơn K-S test, nhạy với ngoại lai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9602272" y="1876425"/>
            <a:ext cx="4234220" cy="3553897"/>
          </a:xfrm>
          <a:prstGeom prst="roundRect">
            <a:avLst>
              <a:gd name="adj" fmla="val 2010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9625132" y="1899285"/>
            <a:ext cx="4188500" cy="51030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9795153" y="2579608"/>
            <a:ext cx="2580680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Dựa vào thống kê tóm tắt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9795153" y="2947392"/>
            <a:ext cx="384845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Độ lệch (Skewness):</a:t>
            </a: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≈ 0 (đối xứng), &gt; 0 (lệch phải), &lt; 0 (lệch trái)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9795153" y="3551277"/>
            <a:ext cx="384845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Độ nhọn (Kurtosis):</a:t>
            </a: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≈ 3 (chuẩn), &gt; 3 (đỉnh nhọn), &lt; 3 (đỉnh bẹt)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793790" y="5685473"/>
            <a:ext cx="3279219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Các loại phân bố phổ biến: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793790" y="6259473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Phân bố chuẩn:</a:t>
            </a: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Đối xứng, hình chuông (chiều cao, cân nặng, sai số đo lường)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793790" y="6591181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Phân bố lệch phải:</a:t>
            </a: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Đuôi dài về bên phải (thu nhập, giá nhà, thời gian phản hồi)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793790" y="6922889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Phân bố lệch trái:</a:t>
            </a: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Đuôi dài về bên trái (điểm thi dễ, tuổi nghỉ hưu)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793790" y="7254597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Phân bố đều:</a:t>
            </a: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Mọi giá trị có xác suất xuất hiện như nhau (tung xúc xắc)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2585"/>
            <a:ext cx="13042821" cy="1063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Câu hỏi 4: Độ lệch chuẩn và phạm vi trong đánh giá sự phân tán</a:t>
            </a:r>
            <a:endParaRPr lang="en-US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085975"/>
            <a:ext cx="6436400" cy="4028003"/>
          </a:xfrm>
          <a:prstGeom prst="roundRect">
            <a:avLst>
              <a:gd name="adj" fmla="val 1774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816650" y="2108835"/>
            <a:ext cx="6390680" cy="51030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986671" y="2789158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Phạm vi (Range)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986671" y="3156942"/>
            <a:ext cx="605063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Định nghĩa:</a:t>
            </a: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Phạm vi = Giá trị lớn nhất – Giá trị nhỏ nhất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6671" y="3531156"/>
            <a:ext cx="605063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Ý nghĩa: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6671" y="3905369"/>
            <a:ext cx="605063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Phản ánh mức độ biến thiên tổng thể của dữ liệu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86671" y="4237077"/>
            <a:ext cx="605063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Cho ta cái nhìn nhanh, trực quan về sự trải rộng của dữ liệu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86671" y="4611291"/>
            <a:ext cx="605063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Hạn chế: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86671" y="4985504"/>
            <a:ext cx="605063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Rất nhạy cảm với giá trị ngoại lai (outlier)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986671" y="5317212"/>
            <a:ext cx="605063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Chỉ một điểm cực trị có thể làm phạm vi thay đổi lớn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86671" y="5648920"/>
            <a:ext cx="605063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Không cho biết phân bố dữ liệu ở giữa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400211" y="2085975"/>
            <a:ext cx="6436400" cy="4028003"/>
          </a:xfrm>
          <a:prstGeom prst="roundRect">
            <a:avLst>
              <a:gd name="adj" fmla="val 1774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423071" y="2108835"/>
            <a:ext cx="6390680" cy="51030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593092" y="2789158"/>
            <a:ext cx="366950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Độ lệch chuẩn (Standard Deviation)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593092" y="3156942"/>
            <a:ext cx="605063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Ưu điểm: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593092" y="3531156"/>
            <a:ext cx="605063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Đo lường sự phân tán quanh giá trị trung bình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593092" y="3862864"/>
            <a:ext cx="605063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Có cùng đơn vị với dữ liệu gốc, dễ hiểu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7593092" y="4194572"/>
            <a:ext cx="605063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Ít bị ảnh hưởng bởi ngoại lai hơn so với phạm vi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7593092" y="4526280"/>
            <a:ext cx="605063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Phản ánh mức độ tập trung của dữ liệu quanh trung bình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793790" y="636912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So sánh: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793790" y="6943130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Phạm vi:</a:t>
            </a: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Đơn giản, nhanh chóng nhưng không ổn định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793790" y="7274838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Độ lệch chuẩn:</a:t>
            </a: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Chính xác hơn, phản ánh phân tán thực tế của toàn bộ dữ liệu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0935"/>
            <a:ext cx="11924586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Câu hỏi 5: Sự khác biệt giữa Q1, Q2, Q3 trong biểu đồ hộp (boxplot)</a:t>
            </a: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330643"/>
            <a:ext cx="3981331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Khái niệm các tứ phân vị (Q1, Q2, Q3)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1828086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Dữ liệu được chia thành 4 phần bằng nhau sau khi được sắp xếp theo thứ tự tăng dần: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793790" y="2229683"/>
            <a:ext cx="13042821" cy="1725930"/>
          </a:xfrm>
          <a:prstGeom prst="roundRect">
            <a:avLst>
              <a:gd name="adj" fmla="val 358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801410" y="2237303"/>
            <a:ext cx="13027581" cy="4276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49047" y="2333268"/>
            <a:ext cx="165544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Ký hiệu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2906911" y="2333268"/>
            <a:ext cx="295441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Tên gọi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6163747" y="2333268"/>
            <a:ext cx="360580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Vị trí trong tập dữ liệu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0071973" y="2333268"/>
            <a:ext cx="360961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Ý nghĩa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801410" y="2664976"/>
            <a:ext cx="13027581" cy="4276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949047" y="2760940"/>
            <a:ext cx="165544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Q1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2906911" y="2760940"/>
            <a:ext cx="295441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Tứ phân vị thứ nhất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6163747" y="2760940"/>
            <a:ext cx="360580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25% dữ liệu nhỏ hơn giá trị này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071973" y="2760940"/>
            <a:ext cx="360961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Giới hạn dưới của hộp, thể hiện "nhóm dữ liệu thấp"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801410" y="3092648"/>
            <a:ext cx="13027581" cy="4276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949047" y="3188613"/>
            <a:ext cx="165544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Q2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2906911" y="3188613"/>
            <a:ext cx="295441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Tứ phân vị thứ hai = Trung vị (Median)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6163747" y="3188613"/>
            <a:ext cx="360580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50% dữ liệu nhỏ hơn giá trị này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10071973" y="3188613"/>
            <a:ext cx="360961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Thể hiện giá trị trung tâm của dữ liệu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801410" y="3520321"/>
            <a:ext cx="13027581" cy="4276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949047" y="3616285"/>
            <a:ext cx="165544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Q3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2906911" y="3616285"/>
            <a:ext cx="295441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Tứ phân vị thứ ba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6163747" y="3616285"/>
            <a:ext cx="360580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75% dữ liệu nhỏ hơn giá trị này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10071973" y="3616285"/>
            <a:ext cx="360961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Giới hạn trên của hộp, thể hiện "nhóm dữ liệu cao"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793790" y="4176713"/>
            <a:ext cx="3800951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Cấu trúc của biểu đồ hộp (Boxplot):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793790" y="4674156"/>
            <a:ext cx="13042821" cy="928211"/>
          </a:xfrm>
          <a:prstGeom prst="roundRect">
            <a:avLst>
              <a:gd name="adj" fmla="val 6671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786527" y="4674156"/>
            <a:ext cx="13057346" cy="928211"/>
          </a:xfrm>
          <a:prstGeom prst="roundRect">
            <a:avLst>
              <a:gd name="adj" fmla="val 2383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933926" y="4784646"/>
            <a:ext cx="12762548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Times New Roman" panose="02020603050405020304" pitchFamily="18" charset="0"/>
                <a:ea typeface="Consolas" pitchFamily="34" charset="-122"/>
                <a:cs typeface="Times New Roman" panose="02020603050405020304" pitchFamily="18" charset="0"/>
              </a:rPr>
              <a:t>|---------|========|---------|min      Q1       Q2        Q3       max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793790" y="5823466"/>
            <a:ext cx="3452336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Ý nghĩa phân tích trong Boxplot: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793790" y="6320909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Hộp (box):</a:t>
            </a:r>
            <a:r>
              <a:rPr lang="en-US" sz="1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nằm giữa Q1 và Q3 → chứa 50% dữ liệu giữa (IQR – Interquartile Range)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793790" y="6608207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Đường bên trong hộp (Q2):</a:t>
            </a:r>
            <a:r>
              <a:rPr lang="en-US" sz="1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là trung vị (median)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793790" y="6895505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"Râu" (whiskers):</a:t>
            </a:r>
            <a:r>
              <a:rPr lang="en-US" sz="1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kéo dài từ Q1 xuống đến min và từ Q3 lên đến max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793790" y="7182803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Các điểm nằm ngoài "râu":</a:t>
            </a:r>
            <a:r>
              <a:rPr lang="en-US" sz="1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giá trị ngoại lai (outliers)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7487"/>
            <a:ext cx="13042821" cy="921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Câu hỏi 6: Xử lý giá trị thiếu (missing values) trước khi tính toán thống kê mô tả</a:t>
            </a: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827967"/>
            <a:ext cx="2211467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Mục đích: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325410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Đảm bảo các chỉ số như mean, median, std được tính chính xác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2612708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Tránh lỗi khi tính toán (vì giá trị NaN làm sai công thức)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3069550"/>
            <a:ext cx="2211467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Cách xử lý phổ biến: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93790" y="3566993"/>
            <a:ext cx="13042821" cy="2389346"/>
          </a:xfrm>
          <a:prstGeom prst="roundRect">
            <a:avLst>
              <a:gd name="adj" fmla="val 259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801410" y="3574613"/>
            <a:ext cx="13027581" cy="4276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48928" y="3670578"/>
            <a:ext cx="230683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Xóa dòng/cột chứa missing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3558183" y="3670578"/>
            <a:ext cx="360580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Khi dữ liệu thiếu ít, ngẫu nhiên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466409" y="3670578"/>
            <a:ext cx="621518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Times New Roman" panose="02020603050405020304" pitchFamily="18" charset="0"/>
                <a:ea typeface="Consolas" pitchFamily="34" charset="-122"/>
                <a:cs typeface="Times New Roman" panose="02020603050405020304" pitchFamily="18" charset="0"/>
              </a:rPr>
              <a:t>df.dropna()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801410" y="4002286"/>
            <a:ext cx="13027581" cy="6634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48928" y="4098250"/>
            <a:ext cx="2306836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Điền bằng trung bình / trung vị / mode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3558183" y="4098250"/>
            <a:ext cx="360580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Khi dữ liệu số, phân bố ổn định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466409" y="4098250"/>
            <a:ext cx="621518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Times New Roman" panose="02020603050405020304" pitchFamily="18" charset="0"/>
                <a:ea typeface="Consolas" pitchFamily="34" charset="-122"/>
                <a:cs typeface="Times New Roman" panose="02020603050405020304" pitchFamily="18" charset="0"/>
              </a:rPr>
              <a:t>df['age'].fillna(df['age'].median())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801410" y="4665702"/>
            <a:ext cx="13027581" cy="4276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948928" y="4761667"/>
            <a:ext cx="230683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Điền theo giá trị gần nhất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3558183" y="4761667"/>
            <a:ext cx="360580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Dữ liệu chuỗi thời gian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466409" y="4761667"/>
            <a:ext cx="621518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Times New Roman" panose="02020603050405020304" pitchFamily="18" charset="0"/>
                <a:ea typeface="Consolas" pitchFamily="34" charset="-122"/>
                <a:cs typeface="Times New Roman" panose="02020603050405020304" pitchFamily="18" charset="0"/>
              </a:rPr>
              <a:t>df.fillna(method='ffill')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801410" y="5093375"/>
            <a:ext cx="13027581" cy="4276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948928" y="5189339"/>
            <a:ext cx="230683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Dự đoán bằng mô hình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3558183" y="5189339"/>
            <a:ext cx="360580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Khi thiếu nhiều, có quan hệ giữa biến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7466409" y="5189339"/>
            <a:ext cx="621518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Hồi quy, KNN Imputer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801410" y="5521047"/>
            <a:ext cx="13027581" cy="4276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948928" y="5617012"/>
            <a:ext cx="230683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Giữ nguyên &amp; đánh dấu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3558183" y="5617012"/>
            <a:ext cx="360580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Khi giá trị thiếu có ý nghĩa riêng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7466409" y="5617012"/>
            <a:ext cx="621518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Thêm cột "is_missing"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793790" y="6177439"/>
            <a:ext cx="2211467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Kết luận: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793790" y="6674882"/>
            <a:ext cx="13042821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Trước khi tính thống kê mô tả, phải làm sạch dữ liệu:</a:t>
            </a:r>
            <a:r>
              <a:rPr lang="en-US" sz="16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Xác định → xử lý → kiểm tra lại giá trị thiếu</a:t>
            </a: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→ Giúp kết quả chính xác và đại diện hơn cho toàn bộ dữ liệu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841215"/>
            <a:ext cx="5478066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Câu hỏi 7: Cách đọc và diễn giải biểu đồ histogram và boxplot</a:t>
            </a:r>
            <a:endParaRPr lang="en-US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2258209"/>
            <a:ext cx="5602605" cy="383333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68246" y="2194039"/>
            <a:ext cx="477147" cy="281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Histogram là gì?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68247" y="2463822"/>
            <a:ext cx="5970836" cy="239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Là biểu đồ cột thể hiện tần suất xuất hiện của các giá trị trong các khoảng (bins).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68246" y="2671123"/>
            <a:ext cx="477147" cy="281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Cách đọc: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268247" y="2940905"/>
            <a:ext cx="5970836" cy="239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90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Trục X:</a:t>
            </a: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các khoảng giá trị của biến (ví dụ: điểm, thu nhập, chiều cao)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268247" y="3084495"/>
            <a:ext cx="5970836" cy="239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90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Trục Y:</a:t>
            </a: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số lượng hoặc tần suất quan sát trong mỗi khoảng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268247" y="3228084"/>
            <a:ext cx="5970836" cy="239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90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Hình dạng biểu đồ:</a:t>
            </a: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cho biết loại phân bố của dữ liệu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268246" y="3435385"/>
            <a:ext cx="596755" cy="281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Cách diễn giải Histogram: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6268247" y="2665945"/>
            <a:ext cx="5970836" cy="2283671"/>
          </a:xfrm>
          <a:prstGeom prst="roundRect">
            <a:avLst>
              <a:gd name="adj" fmla="val 275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275867" y="3605638"/>
            <a:ext cx="5964260" cy="4505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349685" y="3764580"/>
            <a:ext cx="1723987" cy="239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Hình dạng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8767301" y="3782924"/>
            <a:ext cx="4109722" cy="239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Ý nghĩa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275867" y="3827095"/>
            <a:ext cx="5964260" cy="4505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6349685" y="3986036"/>
            <a:ext cx="1723987" cy="239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Chuẩn (hình chuông)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8767301" y="4004380"/>
            <a:ext cx="4109722" cy="239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Dữ liệu đối xứng, trung bình ≈ trung vị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6275867" y="4048551"/>
            <a:ext cx="5964260" cy="4505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349685" y="4207492"/>
            <a:ext cx="1723987" cy="239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Lệch phải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8767301" y="4225836"/>
            <a:ext cx="4109722" cy="239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Có nhiều giá trị nhỏ, vài giá trị lớn bất thường (ví dụ: thu nhập)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hape 18"/>
          <p:cNvSpPr/>
          <p:nvPr/>
        </p:nvSpPr>
        <p:spPr>
          <a:xfrm>
            <a:off x="6275867" y="4270007"/>
            <a:ext cx="5964260" cy="4505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6349685" y="4428948"/>
            <a:ext cx="1723987" cy="239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Lệch trái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8767301" y="4447292"/>
            <a:ext cx="4109722" cy="239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Có nhiều giá trị lớn, vài giá trị nhỏ bất thường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Shape 21"/>
          <p:cNvSpPr/>
          <p:nvPr/>
        </p:nvSpPr>
        <p:spPr>
          <a:xfrm>
            <a:off x="6275867" y="4491463"/>
            <a:ext cx="5964260" cy="4505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6349685" y="4650405"/>
            <a:ext cx="1723987" cy="239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Phân bố phẳng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23"/>
          <p:cNvSpPr/>
          <p:nvPr/>
        </p:nvSpPr>
        <p:spPr>
          <a:xfrm>
            <a:off x="8767301" y="4668749"/>
            <a:ext cx="4109722" cy="239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Dữ liệu gần như đồng đều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24"/>
          <p:cNvSpPr/>
          <p:nvPr/>
        </p:nvSpPr>
        <p:spPr>
          <a:xfrm>
            <a:off x="6268246" y="4917118"/>
            <a:ext cx="532378" cy="281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Cách diễn giải Boxplot: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Shape 25"/>
          <p:cNvSpPr/>
          <p:nvPr/>
        </p:nvSpPr>
        <p:spPr>
          <a:xfrm>
            <a:off x="6268247" y="4147678"/>
            <a:ext cx="5970836" cy="2283671"/>
          </a:xfrm>
          <a:prstGeom prst="roundRect">
            <a:avLst>
              <a:gd name="adj" fmla="val 275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Shape 26"/>
          <p:cNvSpPr/>
          <p:nvPr/>
        </p:nvSpPr>
        <p:spPr>
          <a:xfrm>
            <a:off x="6275867" y="5087371"/>
            <a:ext cx="5964260" cy="4505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 27"/>
          <p:cNvSpPr/>
          <p:nvPr/>
        </p:nvSpPr>
        <p:spPr>
          <a:xfrm>
            <a:off x="6349685" y="5246312"/>
            <a:ext cx="1723987" cy="239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Dấu hiệu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 28"/>
          <p:cNvSpPr/>
          <p:nvPr/>
        </p:nvSpPr>
        <p:spPr>
          <a:xfrm>
            <a:off x="8767301" y="5264656"/>
            <a:ext cx="4109722" cy="239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Ý nghĩa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Shape 29"/>
          <p:cNvSpPr/>
          <p:nvPr/>
        </p:nvSpPr>
        <p:spPr>
          <a:xfrm>
            <a:off x="6275867" y="5308828"/>
            <a:ext cx="5964260" cy="4505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 30"/>
          <p:cNvSpPr/>
          <p:nvPr/>
        </p:nvSpPr>
        <p:spPr>
          <a:xfrm>
            <a:off x="6349685" y="5467769"/>
            <a:ext cx="1723987" cy="239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Hộp hẹp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 31"/>
          <p:cNvSpPr/>
          <p:nvPr/>
        </p:nvSpPr>
        <p:spPr>
          <a:xfrm>
            <a:off x="8767301" y="5486113"/>
            <a:ext cx="4109722" cy="239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Dữ liệu ổn định, ít biến động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Shape 32"/>
          <p:cNvSpPr/>
          <p:nvPr/>
        </p:nvSpPr>
        <p:spPr>
          <a:xfrm>
            <a:off x="6275867" y="5530284"/>
            <a:ext cx="5964260" cy="4505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 33"/>
          <p:cNvSpPr/>
          <p:nvPr/>
        </p:nvSpPr>
        <p:spPr>
          <a:xfrm>
            <a:off x="6349685" y="5689225"/>
            <a:ext cx="1723987" cy="239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Hộp rộng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 34"/>
          <p:cNvSpPr/>
          <p:nvPr/>
        </p:nvSpPr>
        <p:spPr>
          <a:xfrm>
            <a:off x="8767301" y="5707569"/>
            <a:ext cx="4109722" cy="239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Dữ liệu phân tán mạnh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Shape 35"/>
          <p:cNvSpPr/>
          <p:nvPr/>
        </p:nvSpPr>
        <p:spPr>
          <a:xfrm>
            <a:off x="6275867" y="5751740"/>
            <a:ext cx="5964260" cy="4505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 36"/>
          <p:cNvSpPr/>
          <p:nvPr/>
        </p:nvSpPr>
        <p:spPr>
          <a:xfrm>
            <a:off x="6349685" y="5910681"/>
            <a:ext cx="1723987" cy="239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Median lệch về một phía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 37"/>
          <p:cNvSpPr/>
          <p:nvPr/>
        </p:nvSpPr>
        <p:spPr>
          <a:xfrm>
            <a:off x="8767301" y="5929025"/>
            <a:ext cx="4109722" cy="239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Dữ liệu bị lệch (skewed)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Shape 38"/>
          <p:cNvSpPr/>
          <p:nvPr/>
        </p:nvSpPr>
        <p:spPr>
          <a:xfrm>
            <a:off x="6275867" y="5973196"/>
            <a:ext cx="5964260" cy="4505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 39"/>
          <p:cNvSpPr/>
          <p:nvPr/>
        </p:nvSpPr>
        <p:spPr>
          <a:xfrm>
            <a:off x="6349685" y="6132137"/>
            <a:ext cx="1723987" cy="239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Có nhiều điểm ngoài râu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 40"/>
          <p:cNvSpPr/>
          <p:nvPr/>
        </p:nvSpPr>
        <p:spPr>
          <a:xfrm>
            <a:off x="8767301" y="6150481"/>
            <a:ext cx="4109722" cy="239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Có nhiều ngoại lai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4813</Words>
  <Application>Microsoft Office PowerPoint</Application>
  <PresentationFormat>Custom</PresentationFormat>
  <Paragraphs>573</Paragraphs>
  <Slides>40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Consolas</vt:lpstr>
      <vt:lpstr>Courier New</vt:lpstr>
      <vt:lpstr>Inter</vt:lpstr>
      <vt:lpstr>Inter 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Dương Quốc Toàn</cp:lastModifiedBy>
  <cp:revision>3</cp:revision>
  <dcterms:created xsi:type="dcterms:W3CDTF">2025-10-10T13:05:12Z</dcterms:created>
  <dcterms:modified xsi:type="dcterms:W3CDTF">2025-10-10T14:54:15Z</dcterms:modified>
</cp:coreProperties>
</file>